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1"/>
  </p:notesMasterIdLst>
  <p:sldIdLst>
    <p:sldId id="256" r:id="rId5"/>
    <p:sldId id="539" r:id="rId6"/>
    <p:sldId id="531" r:id="rId7"/>
    <p:sldId id="504" r:id="rId8"/>
    <p:sldId id="510" r:id="rId9"/>
    <p:sldId id="532" r:id="rId10"/>
    <p:sldId id="506" r:id="rId11"/>
    <p:sldId id="540" r:id="rId12"/>
    <p:sldId id="533" r:id="rId13"/>
    <p:sldId id="513" r:id="rId14"/>
    <p:sldId id="515" r:id="rId15"/>
    <p:sldId id="514" r:id="rId16"/>
    <p:sldId id="516" r:id="rId17"/>
    <p:sldId id="517" r:id="rId18"/>
    <p:sldId id="518" r:id="rId19"/>
    <p:sldId id="534" r:id="rId20"/>
    <p:sldId id="520" r:id="rId21"/>
    <p:sldId id="521" r:id="rId22"/>
    <p:sldId id="522" r:id="rId23"/>
    <p:sldId id="525" r:id="rId24"/>
    <p:sldId id="535" r:id="rId25"/>
    <p:sldId id="528" r:id="rId26"/>
    <p:sldId id="536" r:id="rId27"/>
    <p:sldId id="530" r:id="rId28"/>
    <p:sldId id="537" r:id="rId29"/>
    <p:sldId id="538" r:id="rId30"/>
  </p:sldIdLst>
  <p:sldSz cx="9144000" cy="5143500" type="screen16x9"/>
  <p:notesSz cx="6858000" cy="9144000"/>
  <p:defaultTextStyle>
    <a:defPPr>
      <a:defRPr lang="nl-B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elina Angelow" initials="WA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2F"/>
    <a:srgbClr val="FFE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07" autoAdjust="0"/>
    <p:restoredTop sz="94563"/>
  </p:normalViewPr>
  <p:slideViewPr>
    <p:cSldViewPr snapToGrid="0" snapToObjects="1" showGuides="1">
      <p:cViewPr varScale="1">
        <p:scale>
          <a:sx n="126" d="100"/>
          <a:sy n="126" d="100"/>
        </p:scale>
        <p:origin x="51" y="648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6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C24E0-E7B6-4258-85EA-339A789F8C90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1B1DE-25B6-4784-B1FD-CCE41A6559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7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E2E3BD1-6942-364B-9A7B-59A2F3A6B0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2542" y="325407"/>
            <a:ext cx="4514133" cy="31937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4277759-4DE5-1B45-A3CC-17F24BF59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488655"/>
            <a:ext cx="6858000" cy="355867"/>
          </a:xfrm>
        </p:spPr>
        <p:txBody>
          <a:bodyPr lIns="0" tIns="0" rIns="0" bIns="0" anchor="t" anchorCtr="0">
            <a:spAutoFit/>
          </a:bodyPr>
          <a:lstStyle>
            <a:lvl1pPr algn="ctr">
              <a:defRPr sz="2500"/>
            </a:lvl1pPr>
          </a:lstStyle>
          <a:p>
            <a:endParaRPr lang="en-US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007" y="411205"/>
            <a:ext cx="154090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nl-NL" dirty="0"/>
              <a:t>Date</a:t>
            </a:r>
            <a:endParaRPr lang="nl-BE" dirty="0"/>
          </a:p>
        </p:txBody>
      </p:sp>
      <p:pic>
        <p:nvPicPr>
          <p:cNvPr id="8" name="Afbeelding 31">
            <a:extLst>
              <a:ext uri="{FF2B5EF4-FFF2-40B4-BE49-F238E27FC236}">
                <a16:creationId xmlns:a16="http://schemas.microsoft.com/office/drawing/2014/main" id="{7BA644C4-F12A-4FC6-AC19-A2B6CD2C5B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8526" y="4090692"/>
            <a:ext cx="1541418" cy="10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64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3C91517-7535-524B-BD3F-DA560E85ED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3130550"/>
            <a:ext cx="2689225" cy="1187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DAB807-D2AD-6544-871E-576FFEF186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0057" y="545008"/>
            <a:ext cx="5235661" cy="3718156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0083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3C91517-7535-524B-BD3F-DA560E85ED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1277528"/>
            <a:ext cx="2689225" cy="1187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DAB807-D2AD-6544-871E-576FFEF186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87" y="2785590"/>
            <a:ext cx="3340250" cy="1766514"/>
          </a:xfr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EDBABEA1-B583-C442-BD7C-A765A1057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9762" y="2785590"/>
            <a:ext cx="3340250" cy="1766514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595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DAB807-D2AD-6544-871E-576FFEF186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731" y="926510"/>
            <a:ext cx="4850558" cy="3625594"/>
          </a:xfr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F5BDDAD0-9025-2441-9280-12104BE78A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8243" y="926510"/>
            <a:ext cx="2899636" cy="1792467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8" name="Tijdelijke aanduiding voor afbeelding 2">
            <a:extLst>
              <a:ext uri="{FF2B5EF4-FFF2-40B4-BE49-F238E27FC236}">
                <a16:creationId xmlns:a16="http://schemas.microsoft.com/office/drawing/2014/main" id="{5DD0AE78-7409-EC46-8470-14AEBD41B3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78243" y="2804765"/>
            <a:ext cx="2899636" cy="1747339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290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3132BED-30EE-D541-97BB-3626FAECFF55}"/>
              </a:ext>
            </a:extLst>
          </p:cNvPr>
          <p:cNvSpPr/>
          <p:nvPr userDrawn="1"/>
        </p:nvSpPr>
        <p:spPr>
          <a:xfrm>
            <a:off x="587396" y="532895"/>
            <a:ext cx="7981319" cy="4087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277759-4DE5-1B45-A3CC-17F24BF59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532" y="2443638"/>
            <a:ext cx="7122935" cy="341632"/>
          </a:xfrm>
        </p:spPr>
        <p:txBody>
          <a:bodyPr vert="horz" wrap="square" lIns="0" tIns="0" rIns="0" bIns="0" anchor="b">
            <a:spAutoFit/>
          </a:bodyPr>
          <a:lstStyle>
            <a:lvl1pPr algn="ctr">
              <a:defRPr sz="24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42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8772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2034518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3786731C-2771-5E41-ACC5-C15024EDE3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5328" y="1645078"/>
            <a:ext cx="2670533" cy="213520"/>
          </a:xfr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sp>
        <p:nvSpPr>
          <p:cNvPr id="39" name="Tijdelijke aanduiding voor tekst 36">
            <a:extLst>
              <a:ext uri="{FF2B5EF4-FFF2-40B4-BE49-F238E27FC236}">
                <a16:creationId xmlns:a16="http://schemas.microsoft.com/office/drawing/2014/main" id="{60F377CD-E597-7545-AD2A-039C2C6065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95328" y="2427178"/>
            <a:ext cx="2670533" cy="21352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sp>
        <p:nvSpPr>
          <p:cNvPr id="41" name="Tijdelijke aanduiding voor tekst 36">
            <a:extLst>
              <a:ext uri="{FF2B5EF4-FFF2-40B4-BE49-F238E27FC236}">
                <a16:creationId xmlns:a16="http://schemas.microsoft.com/office/drawing/2014/main" id="{ABB16FE5-AD5F-664F-B658-C2B17A7C28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5328" y="3149892"/>
            <a:ext cx="2670533" cy="21352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9C579E4A-2355-374C-827A-3CE4CBAC2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5725" y="1641475"/>
            <a:ext cx="390525" cy="3746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3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BE" dirty="0"/>
              <a:t>01</a:t>
            </a:r>
          </a:p>
        </p:txBody>
      </p:sp>
      <p:sp>
        <p:nvSpPr>
          <p:cNvPr id="44" name="Tijdelijke aanduiding voor tekst 42">
            <a:extLst>
              <a:ext uri="{FF2B5EF4-FFF2-40B4-BE49-F238E27FC236}">
                <a16:creationId xmlns:a16="http://schemas.microsoft.com/office/drawing/2014/main" id="{9E3CF387-F28F-0240-A6C0-6028E506D4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683" y="2410540"/>
            <a:ext cx="474568" cy="427040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BE" dirty="0"/>
              <a:t>02</a:t>
            </a:r>
          </a:p>
        </p:txBody>
      </p:sp>
      <p:sp>
        <p:nvSpPr>
          <p:cNvPr id="45" name="Tijdelijke aanduiding voor tekst 42">
            <a:extLst>
              <a:ext uri="{FF2B5EF4-FFF2-40B4-BE49-F238E27FC236}">
                <a16:creationId xmlns:a16="http://schemas.microsoft.com/office/drawing/2014/main" id="{2235FC42-CFA4-5A4A-ABDF-06EBF8CB52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3237" y="3149327"/>
            <a:ext cx="523013" cy="371995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3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BE" dirty="0"/>
              <a:t>03</a:t>
            </a:r>
          </a:p>
        </p:txBody>
      </p:sp>
      <p:sp>
        <p:nvSpPr>
          <p:cNvPr id="46" name="Tijdelijke aanduiding voor tekst 36">
            <a:extLst>
              <a:ext uri="{FF2B5EF4-FFF2-40B4-BE49-F238E27FC236}">
                <a16:creationId xmlns:a16="http://schemas.microsoft.com/office/drawing/2014/main" id="{E8B0365C-C526-4841-ABF9-08A6D6B040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98264" y="1645078"/>
            <a:ext cx="2670533" cy="21352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sp>
        <p:nvSpPr>
          <p:cNvPr id="47" name="Tijdelijke aanduiding voor tekst 36">
            <a:extLst>
              <a:ext uri="{FF2B5EF4-FFF2-40B4-BE49-F238E27FC236}">
                <a16:creationId xmlns:a16="http://schemas.microsoft.com/office/drawing/2014/main" id="{3E08A4EC-1041-7A44-AA0E-D38CECBDFE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98264" y="2427178"/>
            <a:ext cx="2670533" cy="21352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sp>
        <p:nvSpPr>
          <p:cNvPr id="48" name="Tijdelijke aanduiding voor tekst 36">
            <a:extLst>
              <a:ext uri="{FF2B5EF4-FFF2-40B4-BE49-F238E27FC236}">
                <a16:creationId xmlns:a16="http://schemas.microsoft.com/office/drawing/2014/main" id="{74C90F4B-FE29-0249-923E-FC36E55EF4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8264" y="3149327"/>
            <a:ext cx="2670533" cy="21352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sp>
        <p:nvSpPr>
          <p:cNvPr id="49" name="Tijdelijke aanduiding voor tekst 42">
            <a:extLst>
              <a:ext uri="{FF2B5EF4-FFF2-40B4-BE49-F238E27FC236}">
                <a16:creationId xmlns:a16="http://schemas.microsoft.com/office/drawing/2014/main" id="{96345466-7C86-7B45-870A-B6F138D495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26173" y="1641475"/>
            <a:ext cx="523013" cy="45731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3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BE" dirty="0"/>
              <a:t>04</a:t>
            </a:r>
          </a:p>
        </p:txBody>
      </p:sp>
      <p:sp>
        <p:nvSpPr>
          <p:cNvPr id="50" name="Tijdelijke aanduiding voor tekst 42">
            <a:extLst>
              <a:ext uri="{FF2B5EF4-FFF2-40B4-BE49-F238E27FC236}">
                <a16:creationId xmlns:a16="http://schemas.microsoft.com/office/drawing/2014/main" id="{57EEA92B-A071-0E49-B93E-9899427A00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6173" y="2410540"/>
            <a:ext cx="523014" cy="427040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BE" dirty="0"/>
              <a:t>05</a:t>
            </a:r>
          </a:p>
        </p:txBody>
      </p:sp>
      <p:sp>
        <p:nvSpPr>
          <p:cNvPr id="51" name="Tijdelijke aanduiding voor tekst 42">
            <a:extLst>
              <a:ext uri="{FF2B5EF4-FFF2-40B4-BE49-F238E27FC236}">
                <a16:creationId xmlns:a16="http://schemas.microsoft.com/office/drawing/2014/main" id="{DBF9C6C6-41FF-E848-9459-8FF2B83170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26173" y="3149327"/>
            <a:ext cx="523013" cy="371995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3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l-BE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483087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3132BED-30EE-D541-97BB-3626FAECFF55}"/>
              </a:ext>
            </a:extLst>
          </p:cNvPr>
          <p:cNvSpPr/>
          <p:nvPr userDrawn="1"/>
        </p:nvSpPr>
        <p:spPr>
          <a:xfrm>
            <a:off x="587396" y="532895"/>
            <a:ext cx="7981319" cy="4087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277759-4DE5-1B45-A3CC-17F24BF595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7664" y="941163"/>
            <a:ext cx="582854" cy="427040"/>
          </a:xfrm>
        </p:spPr>
        <p:txBody>
          <a:bodyPr vert="horz" wrap="square" lIns="0" tIns="0" rIns="0" bIns="0" anchor="b">
            <a:spAutoFit/>
          </a:bodyPr>
          <a:lstStyle>
            <a:lvl1pPr algn="l">
              <a:defRPr sz="3000"/>
            </a:lvl1pPr>
          </a:lstStyle>
          <a:p>
            <a:r>
              <a:rPr lang="nl-NL" dirty="0"/>
              <a:t>01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F8F9F2-9CF1-2547-AC25-A3FCF3669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933" y="2029278"/>
            <a:ext cx="6437312" cy="1616211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</a:lstStyle>
          <a:p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B9F2B74-4AEF-654B-A8ED-772D887B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7664" y="1419704"/>
            <a:ext cx="2230438" cy="21352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5782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ody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3C91517-7535-524B-BD3F-DA560E85ED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1283583"/>
            <a:ext cx="8060358" cy="20774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4550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ody tekst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3C91517-7535-524B-BD3F-DA560E85ED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1283583"/>
            <a:ext cx="8060358" cy="207749"/>
          </a:xfrm>
        </p:spPr>
        <p:txBody>
          <a:bodyPr wrap="square" lIns="0" tIns="0" rIns="0" bIns="0" numCol="2" spcCol="360000">
            <a:sp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934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kst en ic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3C91517-7535-524B-BD3F-DA560E85ED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3164" y="1640865"/>
            <a:ext cx="7173718" cy="138499"/>
          </a:xfrm>
        </p:spPr>
        <p:txBody>
          <a:bodyPr wrap="square" lIns="0" tIns="0" rIns="0" bIns="0" numCol="2" spcCol="1260000">
            <a:spAutoFit/>
          </a:bodyPr>
          <a:lstStyle>
            <a:lvl1pPr marL="0" indent="0">
              <a:buNone/>
              <a:defRPr sz="1000"/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CD87573-2099-3846-B0C7-153194657A33}"/>
              </a:ext>
            </a:extLst>
          </p:cNvPr>
          <p:cNvCxnSpPr/>
          <p:nvPr userDrawn="1"/>
        </p:nvCxnSpPr>
        <p:spPr>
          <a:xfrm>
            <a:off x="985602" y="1734589"/>
            <a:ext cx="35467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7F10809-1D87-3545-A8B3-230E425A0BDF}"/>
              </a:ext>
            </a:extLst>
          </p:cNvPr>
          <p:cNvCxnSpPr/>
          <p:nvPr userDrawn="1"/>
        </p:nvCxnSpPr>
        <p:spPr>
          <a:xfrm>
            <a:off x="5161929" y="1734589"/>
            <a:ext cx="35467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09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ody tekst - black bl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5BCA0807-D398-1149-996A-22FCCDCFAD05}"/>
              </a:ext>
            </a:extLst>
          </p:cNvPr>
          <p:cNvSpPr/>
          <p:nvPr userDrawn="1"/>
        </p:nvSpPr>
        <p:spPr>
          <a:xfrm>
            <a:off x="593454" y="1289850"/>
            <a:ext cx="7951040" cy="29914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E8068B-4A80-1648-A9A2-74C9F2C387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516" y="1654217"/>
            <a:ext cx="7993063" cy="20774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182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8" name="Tijdelijke aanduiding voor tabel 7">
            <a:extLst>
              <a:ext uri="{FF2B5EF4-FFF2-40B4-BE49-F238E27FC236}">
                <a16:creationId xmlns:a16="http://schemas.microsoft.com/office/drawing/2014/main" id="{D6ADC16D-A4A0-9540-8C81-215B54BF8AC4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11187" y="1277485"/>
            <a:ext cx="7963583" cy="3336904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74079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62FD9A-239F-544B-9321-BB3755E64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241" b="4317"/>
          <a:stretch/>
        </p:blipFill>
        <p:spPr>
          <a:xfrm>
            <a:off x="191007" y="0"/>
            <a:ext cx="8765267" cy="51435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5006AF2-C59C-AE48-AA14-A45C0DF15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3079034" cy="286223"/>
          </a:xfrm>
          <a:solidFill>
            <a:schemeClr val="accent1"/>
          </a:solidFill>
        </p:spPr>
        <p:txBody>
          <a:bodyPr wrap="square" lIns="36000" tIns="36000" rIns="36000" bIns="36000">
            <a:spAutoFit/>
          </a:bodyPr>
          <a:lstStyle>
            <a:lvl1pPr marL="0" indent="0">
              <a:buNone/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nl-BE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C552F388-01D3-7742-86A0-D5F06CBA3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6833" y="4552104"/>
            <a:ext cx="797167" cy="562706"/>
          </a:xfrm>
          <a:prstGeom prst="rect">
            <a:avLst/>
          </a:prstGeom>
        </p:spPr>
      </p:pic>
      <p:sp>
        <p:nvSpPr>
          <p:cNvPr id="10" name="Tijdelijke aanduiding voor grafiek 9">
            <a:extLst>
              <a:ext uri="{FF2B5EF4-FFF2-40B4-BE49-F238E27FC236}">
                <a16:creationId xmlns:a16="http://schemas.microsoft.com/office/drawing/2014/main" id="{EB4BF480-B101-ED46-9452-DBD16ECC2CB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621266" y="1271588"/>
            <a:ext cx="4821059" cy="3046412"/>
          </a:xfrm>
        </p:spPr>
        <p:txBody>
          <a:bodyPr/>
          <a:lstStyle/>
          <a:p>
            <a:endParaRPr lang="nl-BE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3C91517-7535-524B-BD3F-DA560E85ED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3130550"/>
            <a:ext cx="2689225" cy="1187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838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6937-B21D-A04F-8856-F3D17278658A}" type="datetimeFigureOut">
              <a:rPr lang="nl-BE" smtClean="0"/>
              <a:t>31/03/2021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9B274-61D3-D048-9B9C-6C1110B559C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436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5" r:id="rId3"/>
    <p:sldLayoutId id="2147483679" r:id="rId4"/>
    <p:sldLayoutId id="2147483680" r:id="rId5"/>
    <p:sldLayoutId id="2147483681" r:id="rId6"/>
    <p:sldLayoutId id="2147483677" r:id="rId7"/>
    <p:sldLayoutId id="2147483678" r:id="rId8"/>
    <p:sldLayoutId id="2147483676" r:id="rId9"/>
    <p:sldLayoutId id="2147483683" r:id="rId10"/>
    <p:sldLayoutId id="2147483684" r:id="rId11"/>
    <p:sldLayoutId id="2147483685" r:id="rId12"/>
    <p:sldLayoutId id="214748368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Work Sans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2265264-F8AB-4D3C-8C73-B6502DC48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488655"/>
            <a:ext cx="6858000" cy="1006429"/>
          </a:xfrm>
        </p:spPr>
        <p:txBody>
          <a:bodyPr/>
          <a:lstStyle/>
          <a:p>
            <a:r>
              <a:rPr lang="en-US" sz="2400" dirty="0"/>
              <a:t>Scale2Save : </a:t>
            </a:r>
            <a:r>
              <a:rPr lang="en-US" sz="2400" dirty="0" err="1"/>
              <a:t>Séries</a:t>
            </a:r>
            <a:r>
              <a:rPr lang="en-US" sz="2400" dirty="0"/>
              <a:t> de </a:t>
            </a:r>
            <a:r>
              <a:rPr lang="en-US" sz="2400" dirty="0" err="1"/>
              <a:t>Webinaires</a:t>
            </a:r>
            <a:br>
              <a:rPr lang="en-US" sz="2400" dirty="0"/>
            </a:br>
            <a:r>
              <a:rPr lang="en-US" sz="2400" b="0" dirty="0"/>
              <a:t>La </a:t>
            </a:r>
            <a:r>
              <a:rPr lang="en-US" sz="2400" b="0" dirty="0" err="1"/>
              <a:t>banque</a:t>
            </a:r>
            <a:r>
              <a:rPr lang="en-US" sz="2400" b="0" dirty="0"/>
              <a:t> de detail et </a:t>
            </a:r>
            <a:r>
              <a:rPr lang="en-US" sz="2400" b="0" dirty="0" err="1"/>
              <a:t>d’épargne</a:t>
            </a:r>
            <a:r>
              <a:rPr lang="en-US" sz="2400" b="0" dirty="0"/>
              <a:t> </a:t>
            </a:r>
            <a:r>
              <a:rPr lang="en-US" sz="2400" b="0" dirty="0" err="1"/>
              <a:t>en</a:t>
            </a:r>
            <a:r>
              <a:rPr lang="en-US" sz="2400" b="0" dirty="0"/>
              <a:t> Afrique </a:t>
            </a:r>
            <a:br>
              <a:rPr lang="en-US" sz="2400" b="0" dirty="0"/>
            </a:br>
            <a:r>
              <a:rPr lang="en-US" sz="2400" b="0" dirty="0"/>
              <a:t>Etudes de </a:t>
            </a:r>
            <a:r>
              <a:rPr lang="en-US" sz="2400" b="0" dirty="0" err="1"/>
              <a:t>cas</a:t>
            </a:r>
            <a:endParaRPr lang="en-US" sz="2400" b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DA686F-020C-4571-B1B2-207A5EAD8E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31 Mars 2021</a:t>
            </a:r>
          </a:p>
        </p:txBody>
      </p:sp>
    </p:spTree>
    <p:extLst>
      <p:ext uri="{BB962C8B-B14F-4D97-AF65-F5344CB8AC3E}">
        <p14:creationId xmlns:p14="http://schemas.microsoft.com/office/powerpoint/2010/main" val="53453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7993990" cy="493972"/>
          </a:xfrm>
        </p:spPr>
        <p:txBody>
          <a:bodyPr/>
          <a:lstStyle/>
          <a:p>
            <a:r>
              <a:rPr lang="en-US" dirty="0"/>
              <a:t>Kenya – Une </a:t>
            </a:r>
            <a:r>
              <a:rPr lang="en-US" dirty="0" err="1"/>
              <a:t>histoire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succès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echelle et qui a </a:t>
            </a:r>
            <a:r>
              <a:rPr lang="en-US" dirty="0" err="1"/>
              <a:t>été</a:t>
            </a:r>
            <a:r>
              <a:rPr lang="en-US" dirty="0"/>
              <a:t> le </a:t>
            </a:r>
            <a:r>
              <a:rPr lang="en-US" dirty="0" err="1"/>
              <a:t>berceau</a:t>
            </a:r>
            <a:r>
              <a:rPr lang="en-US" dirty="0"/>
              <a:t> de </a:t>
            </a:r>
            <a:r>
              <a:rPr lang="en-US" dirty="0" err="1"/>
              <a:t>l’argent</a:t>
            </a:r>
            <a:r>
              <a:rPr lang="en-US" dirty="0"/>
              <a:t> mobile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4BEA1-948A-4799-89F3-E17E62666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95" y="905177"/>
            <a:ext cx="7581901" cy="42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1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5" y="411205"/>
            <a:ext cx="8005141" cy="286223"/>
          </a:xfrm>
        </p:spPr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kényan</a:t>
            </a:r>
            <a:r>
              <a:rPr lang="en-US" dirty="0"/>
              <a:t> – Plus de </a:t>
            </a:r>
            <a:r>
              <a:rPr lang="en-US" dirty="0" err="1"/>
              <a:t>comptes</a:t>
            </a:r>
            <a:r>
              <a:rPr lang="en-US" dirty="0"/>
              <a:t> ne </a:t>
            </a:r>
            <a:r>
              <a:rPr lang="en-US" dirty="0" err="1"/>
              <a:t>veut</a:t>
            </a:r>
            <a:r>
              <a:rPr lang="en-US" dirty="0"/>
              <a:t> pas dire plus </a:t>
            </a:r>
            <a:r>
              <a:rPr lang="en-US" dirty="0" err="1"/>
              <a:t>d’usage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97130-B3A9-4287-830A-53BBAB4B7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16" y="896893"/>
            <a:ext cx="5288964" cy="3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0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8309436" cy="327935"/>
          </a:xfrm>
        </p:spPr>
        <p:txBody>
          <a:bodyPr/>
          <a:lstStyle/>
          <a:p>
            <a:r>
              <a:rPr lang="en-US" dirty="0"/>
              <a:t>Des </a:t>
            </a:r>
            <a:r>
              <a:rPr lang="en-US" dirty="0" err="1"/>
              <a:t>comptes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l’usage</a:t>
            </a:r>
            <a:r>
              <a:rPr lang="en-US" dirty="0"/>
              <a:t> – </a:t>
            </a:r>
            <a:r>
              <a:rPr lang="en-US" dirty="0" err="1"/>
              <a:t>Differentes</a:t>
            </a:r>
            <a:r>
              <a:rPr lang="en-US" dirty="0"/>
              <a:t> </a:t>
            </a:r>
            <a:r>
              <a:rPr lang="en-US" dirty="0" err="1"/>
              <a:t>histoires</a:t>
            </a:r>
            <a:r>
              <a:rPr lang="en-US" dirty="0"/>
              <a:t> sur </a:t>
            </a:r>
            <a:r>
              <a:rPr lang="en-US" dirty="0" err="1"/>
              <a:t>différents</a:t>
            </a:r>
            <a:r>
              <a:rPr lang="en-US" dirty="0"/>
              <a:t> marches (Usage pas an)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6AA3B4-CEF6-3A47-B139-3A4ABDC971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F1C52-326C-4669-A11E-8EA83363C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6" y="879145"/>
            <a:ext cx="8309436" cy="35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4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981CB-5024-4BF4-A4AC-BDD1DC729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532" y="2111239"/>
            <a:ext cx="7122935" cy="674031"/>
          </a:xfrm>
        </p:spPr>
        <p:txBody>
          <a:bodyPr/>
          <a:lstStyle/>
          <a:p>
            <a:r>
              <a:rPr lang="en-US" dirty="0"/>
              <a:t>Message </a:t>
            </a:r>
            <a:r>
              <a:rPr lang="en-US" dirty="0" err="1"/>
              <a:t>clé</a:t>
            </a:r>
            <a:r>
              <a:rPr lang="en-US" dirty="0"/>
              <a:t>: le context du pays a son importance!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6162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8016292" cy="286223"/>
          </a:xfrm>
        </p:spPr>
        <p:txBody>
          <a:bodyPr/>
          <a:lstStyle/>
          <a:p>
            <a:r>
              <a:rPr lang="en-US" dirty="0"/>
              <a:t>Zimbabwe – </a:t>
            </a:r>
            <a:r>
              <a:rPr lang="fr-FR" dirty="0"/>
              <a:t>Des débuts modestes aux nouveaux sommets de l'argent mobile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7B3930-3F70-5948-9B4C-030EA23C8E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471E5-53C6-4319-B0D2-BD907EF4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6" y="751973"/>
            <a:ext cx="8328154" cy="39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4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8005140" cy="286223"/>
          </a:xfrm>
        </p:spPr>
        <p:txBody>
          <a:bodyPr/>
          <a:lstStyle/>
          <a:p>
            <a:r>
              <a:rPr lang="en-US" dirty="0"/>
              <a:t>Zimbabwe –un </a:t>
            </a:r>
            <a:r>
              <a:rPr lang="en-US" dirty="0" err="1"/>
              <a:t>investissement</a:t>
            </a:r>
            <a:r>
              <a:rPr lang="en-US" dirty="0"/>
              <a:t> </a:t>
            </a:r>
            <a:r>
              <a:rPr lang="en-US" dirty="0" err="1"/>
              <a:t>continu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agents </a:t>
            </a:r>
            <a:r>
              <a:rPr lang="en-US" dirty="0" err="1"/>
              <a:t>fournisseurs</a:t>
            </a:r>
            <a:r>
              <a:rPr lang="en-US" dirty="0"/>
              <a:t> </a:t>
            </a:r>
            <a:r>
              <a:rPr lang="en-US" dirty="0" err="1"/>
              <a:t>d’argent</a:t>
            </a:r>
            <a:r>
              <a:rPr lang="en-US" dirty="0"/>
              <a:t> mobile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521F4B-52E2-1D43-9782-570FD3139B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59422-D1AD-48DD-921E-F509BCA1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5" y="764652"/>
            <a:ext cx="8326829" cy="367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4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55DD60A3-8E27-B544-863B-47E7B01986CD}"/>
              </a:ext>
            </a:extLst>
          </p:cNvPr>
          <p:cNvSpPr>
            <a:spLocks/>
          </p:cNvSpPr>
          <p:nvPr/>
        </p:nvSpPr>
        <p:spPr bwMode="auto">
          <a:xfrm>
            <a:off x="5497922" y="891402"/>
            <a:ext cx="3263967" cy="3548701"/>
          </a:xfrm>
          <a:custGeom>
            <a:avLst/>
            <a:gdLst/>
            <a:ahLst/>
            <a:cxnLst>
              <a:cxn ang="0">
                <a:pos x="199" y="95"/>
              </a:cxn>
              <a:cxn ang="0">
                <a:pos x="182" y="78"/>
              </a:cxn>
              <a:cxn ang="0">
                <a:pos x="172" y="60"/>
              </a:cxn>
              <a:cxn ang="0">
                <a:pos x="148" y="43"/>
              </a:cxn>
              <a:cxn ang="0">
                <a:pos x="135" y="14"/>
              </a:cxn>
              <a:cxn ang="0">
                <a:pos x="121" y="0"/>
              </a:cxn>
              <a:cxn ang="0">
                <a:pos x="105" y="3"/>
              </a:cxn>
              <a:cxn ang="0">
                <a:pos x="87" y="14"/>
              </a:cxn>
              <a:cxn ang="0">
                <a:pos x="74" y="4"/>
              </a:cxn>
              <a:cxn ang="0">
                <a:pos x="47" y="12"/>
              </a:cxn>
              <a:cxn ang="0">
                <a:pos x="24" y="15"/>
              </a:cxn>
              <a:cxn ang="0">
                <a:pos x="24" y="98"/>
              </a:cxn>
              <a:cxn ang="0">
                <a:pos x="0" y="108"/>
              </a:cxn>
              <a:cxn ang="0">
                <a:pos x="0" y="179"/>
              </a:cxn>
              <a:cxn ang="0">
                <a:pos x="11" y="187"/>
              </a:cxn>
              <a:cxn ang="0">
                <a:pos x="19" y="214"/>
              </a:cxn>
              <a:cxn ang="0">
                <a:pos x="14" y="220"/>
              </a:cxn>
              <a:cxn ang="0">
                <a:pos x="18" y="230"/>
              </a:cxn>
              <a:cxn ang="0">
                <a:pos x="43" y="229"/>
              </a:cxn>
              <a:cxn ang="0">
                <a:pos x="65" y="204"/>
              </a:cxn>
              <a:cxn ang="0">
                <a:pos x="82" y="191"/>
              </a:cxn>
              <a:cxn ang="0">
                <a:pos x="110" y="200"/>
              </a:cxn>
              <a:cxn ang="0">
                <a:pos x="133" y="189"/>
              </a:cxn>
              <a:cxn ang="0">
                <a:pos x="143" y="172"/>
              </a:cxn>
              <a:cxn ang="0">
                <a:pos x="163" y="156"/>
              </a:cxn>
              <a:cxn ang="0">
                <a:pos x="173" y="140"/>
              </a:cxn>
              <a:cxn ang="0">
                <a:pos x="193" y="126"/>
              </a:cxn>
              <a:cxn ang="0">
                <a:pos x="208" y="117"/>
              </a:cxn>
              <a:cxn ang="0">
                <a:pos x="216" y="105"/>
              </a:cxn>
              <a:cxn ang="0">
                <a:pos x="216" y="105"/>
              </a:cxn>
              <a:cxn ang="0">
                <a:pos x="199" y="95"/>
              </a:cxn>
            </a:cxnLst>
            <a:rect l="0" t="0" r="r" b="b"/>
            <a:pathLst>
              <a:path w="216" h="235">
                <a:moveTo>
                  <a:pt x="199" y="95"/>
                </a:moveTo>
                <a:cubicBezTo>
                  <a:pt x="192" y="95"/>
                  <a:pt x="182" y="85"/>
                  <a:pt x="182" y="78"/>
                </a:cubicBezTo>
                <a:cubicBezTo>
                  <a:pt x="182" y="71"/>
                  <a:pt x="172" y="65"/>
                  <a:pt x="172" y="60"/>
                </a:cubicBezTo>
                <a:cubicBezTo>
                  <a:pt x="172" y="55"/>
                  <a:pt x="157" y="46"/>
                  <a:pt x="148" y="43"/>
                </a:cubicBezTo>
                <a:cubicBezTo>
                  <a:pt x="140" y="39"/>
                  <a:pt x="138" y="14"/>
                  <a:pt x="135" y="14"/>
                </a:cubicBezTo>
                <a:cubicBezTo>
                  <a:pt x="132" y="14"/>
                  <a:pt x="124" y="6"/>
                  <a:pt x="121" y="0"/>
                </a:cubicBezTo>
                <a:cubicBezTo>
                  <a:pt x="115" y="1"/>
                  <a:pt x="108" y="3"/>
                  <a:pt x="105" y="3"/>
                </a:cubicBezTo>
                <a:cubicBezTo>
                  <a:pt x="97" y="3"/>
                  <a:pt x="90" y="10"/>
                  <a:pt x="87" y="14"/>
                </a:cubicBezTo>
                <a:cubicBezTo>
                  <a:pt x="84" y="17"/>
                  <a:pt x="79" y="7"/>
                  <a:pt x="74" y="4"/>
                </a:cubicBezTo>
                <a:cubicBezTo>
                  <a:pt x="70" y="2"/>
                  <a:pt x="52" y="11"/>
                  <a:pt x="47" y="12"/>
                </a:cubicBezTo>
                <a:cubicBezTo>
                  <a:pt x="42" y="14"/>
                  <a:pt x="24" y="15"/>
                  <a:pt x="24" y="15"/>
                </a:cubicBezTo>
                <a:cubicBezTo>
                  <a:pt x="24" y="15"/>
                  <a:pt x="24" y="89"/>
                  <a:pt x="24" y="98"/>
                </a:cubicBezTo>
                <a:cubicBezTo>
                  <a:pt x="24" y="108"/>
                  <a:pt x="0" y="102"/>
                  <a:pt x="0" y="108"/>
                </a:cubicBezTo>
                <a:cubicBezTo>
                  <a:pt x="0" y="110"/>
                  <a:pt x="0" y="144"/>
                  <a:pt x="0" y="179"/>
                </a:cubicBezTo>
                <a:cubicBezTo>
                  <a:pt x="5" y="181"/>
                  <a:pt x="10" y="184"/>
                  <a:pt x="11" y="187"/>
                </a:cubicBezTo>
                <a:cubicBezTo>
                  <a:pt x="14" y="194"/>
                  <a:pt x="21" y="210"/>
                  <a:pt x="19" y="214"/>
                </a:cubicBezTo>
                <a:cubicBezTo>
                  <a:pt x="18" y="218"/>
                  <a:pt x="14" y="215"/>
                  <a:pt x="14" y="220"/>
                </a:cubicBezTo>
                <a:cubicBezTo>
                  <a:pt x="14" y="224"/>
                  <a:pt x="11" y="230"/>
                  <a:pt x="18" y="230"/>
                </a:cubicBezTo>
                <a:cubicBezTo>
                  <a:pt x="26" y="230"/>
                  <a:pt x="38" y="235"/>
                  <a:pt x="43" y="229"/>
                </a:cubicBezTo>
                <a:cubicBezTo>
                  <a:pt x="48" y="223"/>
                  <a:pt x="64" y="210"/>
                  <a:pt x="65" y="204"/>
                </a:cubicBezTo>
                <a:cubicBezTo>
                  <a:pt x="66" y="197"/>
                  <a:pt x="69" y="183"/>
                  <a:pt x="82" y="191"/>
                </a:cubicBezTo>
                <a:cubicBezTo>
                  <a:pt x="94" y="199"/>
                  <a:pt x="95" y="200"/>
                  <a:pt x="110" y="200"/>
                </a:cubicBezTo>
                <a:cubicBezTo>
                  <a:pt x="126" y="200"/>
                  <a:pt x="130" y="200"/>
                  <a:pt x="133" y="189"/>
                </a:cubicBezTo>
                <a:cubicBezTo>
                  <a:pt x="136" y="179"/>
                  <a:pt x="133" y="172"/>
                  <a:pt x="143" y="172"/>
                </a:cubicBezTo>
                <a:cubicBezTo>
                  <a:pt x="152" y="172"/>
                  <a:pt x="163" y="163"/>
                  <a:pt x="163" y="156"/>
                </a:cubicBezTo>
                <a:cubicBezTo>
                  <a:pt x="163" y="150"/>
                  <a:pt x="168" y="140"/>
                  <a:pt x="173" y="140"/>
                </a:cubicBezTo>
                <a:cubicBezTo>
                  <a:pt x="179" y="140"/>
                  <a:pt x="191" y="133"/>
                  <a:pt x="193" y="126"/>
                </a:cubicBezTo>
                <a:cubicBezTo>
                  <a:pt x="194" y="118"/>
                  <a:pt x="204" y="121"/>
                  <a:pt x="208" y="117"/>
                </a:cubicBezTo>
                <a:cubicBezTo>
                  <a:pt x="210" y="115"/>
                  <a:pt x="213" y="110"/>
                  <a:pt x="216" y="105"/>
                </a:cubicBezTo>
                <a:cubicBezTo>
                  <a:pt x="216" y="105"/>
                  <a:pt x="216" y="105"/>
                  <a:pt x="216" y="105"/>
                </a:cubicBezTo>
                <a:cubicBezTo>
                  <a:pt x="216" y="101"/>
                  <a:pt x="214" y="94"/>
                  <a:pt x="199" y="9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6000"/>
            </a:schemeClr>
          </a:solidFill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sz="216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DA0CE0-9FD5-4BA4-8547-F620A1F5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5" y="411205"/>
            <a:ext cx="4380995" cy="286223"/>
          </a:xfrm>
        </p:spPr>
        <p:txBody>
          <a:bodyPr>
            <a:noAutofit/>
          </a:bodyPr>
          <a:lstStyle/>
          <a:p>
            <a:r>
              <a:rPr lang="en-US" dirty="0"/>
              <a:t>Comment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s’est</a:t>
            </a:r>
            <a:r>
              <a:rPr lang="en-US" dirty="0"/>
              <a:t>-il passé au Zimbabwe?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1283583"/>
            <a:ext cx="7469899" cy="2552109"/>
          </a:xfrm>
        </p:spPr>
        <p:txBody>
          <a:bodyPr/>
          <a:lstStyle/>
          <a:p>
            <a:r>
              <a:rPr lang="en-US" sz="1600" i="1" dirty="0" err="1">
                <a:latin typeface="Poppins" pitchFamily="2" charset="77"/>
                <a:cs typeface="Poppins" pitchFamily="2" charset="77"/>
              </a:rPr>
              <a:t>EcoCash</a:t>
            </a:r>
            <a:r>
              <a:rPr lang="en-US" sz="1600" i="1" dirty="0">
                <a:latin typeface="Poppins" pitchFamily="2" charset="77"/>
                <a:cs typeface="Poppins" pitchFamily="2" charset="77"/>
              </a:rPr>
              <a:t> au Coeur du </a:t>
            </a:r>
            <a:r>
              <a:rPr lang="en-US" sz="1600" i="1" dirty="0" err="1">
                <a:latin typeface="Poppins" pitchFamily="2" charset="77"/>
                <a:cs typeface="Poppins" pitchFamily="2" charset="77"/>
              </a:rPr>
              <a:t>processus</a:t>
            </a:r>
            <a:endParaRPr lang="en-ZA" sz="1600" i="1" dirty="0">
              <a:latin typeface="Poppins" pitchFamily="2" charset="77"/>
              <a:cs typeface="Poppins" pitchFamily="2" charset="77"/>
            </a:endParaRPr>
          </a:p>
          <a:p>
            <a:endParaRPr lang="en-US" i="1" dirty="0">
              <a:latin typeface="Poppins" pitchFamily="2" charset="77"/>
              <a:cs typeface="Poppins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 err="1">
                <a:latin typeface="Poppins" pitchFamily="2" charset="77"/>
                <a:cs typeface="Poppins" pitchFamily="2" charset="77"/>
              </a:rPr>
              <a:t>EcoNet</a:t>
            </a:r>
            <a:r>
              <a:rPr lang="fr-FR" sz="1400" b="1" dirty="0">
                <a:latin typeface="Poppins" pitchFamily="2" charset="77"/>
                <a:cs typeface="Poppins" pitchFamily="2" charset="77"/>
              </a:rPr>
              <a:t> était déterminé à se lancer dans l'espace de l'argent mobile pour diversifier ses activités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latin typeface="Poppins" pitchFamily="2" charset="77"/>
                <a:cs typeface="Poppins" pitchFamily="2" charset="77"/>
              </a:rPr>
              <a:t>Il a acquis un FSP (Steward Bank) pour accéder aux services de paiement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 err="1">
                <a:latin typeface="Poppins" pitchFamily="2" charset="77"/>
                <a:cs typeface="Poppins" pitchFamily="2" charset="77"/>
              </a:rPr>
              <a:t>EcoNet</a:t>
            </a:r>
            <a:r>
              <a:rPr lang="fr-FR" sz="1400" b="1" dirty="0">
                <a:latin typeface="Poppins" pitchFamily="2" charset="77"/>
                <a:cs typeface="Poppins" pitchFamily="2" charset="77"/>
              </a:rPr>
              <a:t> a rapidement élargi son réseau d'agents et son empreinte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 err="1">
                <a:latin typeface="Poppins" pitchFamily="2" charset="77"/>
                <a:cs typeface="Poppins" pitchFamily="2" charset="77"/>
              </a:rPr>
              <a:t>EcoCash</a:t>
            </a:r>
            <a:r>
              <a:rPr lang="fr-FR" sz="1400" b="1" dirty="0">
                <a:latin typeface="Poppins" pitchFamily="2" charset="77"/>
                <a:cs typeface="Poppins" pitchFamily="2" charset="77"/>
              </a:rPr>
              <a:t> a rapidement étendu sa proposition de valeur aux clients</a:t>
            </a:r>
            <a:endParaRPr lang="en-US" sz="1400" b="1" dirty="0">
              <a:latin typeface="Poppins" pitchFamily="2" charset="77"/>
              <a:cs typeface="Poppins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dirty="0">
              <a:latin typeface="Poppins" pitchFamily="2" charset="77"/>
              <a:cs typeface="Poppins" pitchFamily="2" charset="77"/>
            </a:endParaRPr>
          </a:p>
          <a:p>
            <a:endParaRPr lang="en-ZA" i="1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9154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7664" y="1419704"/>
            <a:ext cx="6005116" cy="213520"/>
          </a:xfrm>
        </p:spPr>
        <p:txBody>
          <a:bodyPr/>
          <a:lstStyle/>
          <a:p>
            <a:r>
              <a:rPr lang="en-US" i="1" dirty="0" err="1"/>
              <a:t>Qu’est</a:t>
            </a:r>
            <a:r>
              <a:rPr lang="en-US" i="1" dirty="0"/>
              <a:t> </a:t>
            </a:r>
            <a:r>
              <a:rPr lang="en-US" i="1" dirty="0" err="1"/>
              <a:t>ce</a:t>
            </a:r>
            <a:r>
              <a:rPr lang="en-US" i="1" dirty="0"/>
              <a:t> qui a </a:t>
            </a:r>
            <a:r>
              <a:rPr lang="en-US" i="1" dirty="0" err="1"/>
              <a:t>aidé</a:t>
            </a:r>
            <a:r>
              <a:rPr lang="en-US" i="1" dirty="0"/>
              <a:t>?</a:t>
            </a:r>
            <a:endParaRPr lang="en-ZA" i="1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C58376A-6AC8-4A7E-B15E-00864F7C8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664" y="941163"/>
            <a:ext cx="7209076" cy="427040"/>
          </a:xfrm>
        </p:spPr>
        <p:txBody>
          <a:bodyPr/>
          <a:lstStyle/>
          <a:p>
            <a:r>
              <a:rPr lang="en-US" dirty="0" err="1"/>
              <a:t>Leçons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tirer</a:t>
            </a:r>
            <a:r>
              <a:rPr lang="en-US" dirty="0"/>
              <a:t> 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cas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DA0CE0-9FD5-4BA4-8547-F620A1F5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663" y="1954306"/>
            <a:ext cx="7111582" cy="2160656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latin typeface="Poppins" pitchFamily="2" charset="77"/>
                <a:cs typeface="Poppins" pitchFamily="2" charset="77"/>
              </a:rPr>
              <a:t>Le bon produit d'argent mobile au bon moment, soutenu par le pouvoir de marché d'un grand réseau d’opérateurs mobiles, peut atteindre une pénétration profonde du marché.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latin typeface="Poppins" pitchFamily="2" charset="77"/>
                <a:cs typeface="Poppins" pitchFamily="2" charset="77"/>
              </a:rPr>
              <a:t>L'argent mobile doit être considéré, géré et développé comme un service financier à part entière.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latin typeface="Poppins" pitchFamily="2" charset="77"/>
                <a:cs typeface="Poppins" pitchFamily="2" charset="77"/>
              </a:rPr>
              <a:t>Il est essentiel de garder le contrôle opérationnel dans toute l'organisation, en particulier des éléments difficiles tels que les réseaux d'agences.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239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5" y="411205"/>
            <a:ext cx="4948553" cy="493972"/>
          </a:xfrm>
        </p:spPr>
        <p:txBody>
          <a:bodyPr/>
          <a:lstStyle/>
          <a:p>
            <a:r>
              <a:rPr lang="en-US" dirty="0"/>
              <a:t>Eswatini – </a:t>
            </a:r>
            <a:r>
              <a:rPr lang="en-US" dirty="0" err="1"/>
              <a:t>L’argent</a:t>
            </a:r>
            <a:r>
              <a:rPr lang="en-US" dirty="0"/>
              <a:t> mobile </a:t>
            </a:r>
            <a:r>
              <a:rPr lang="en-US" dirty="0" err="1"/>
              <a:t>joue</a:t>
            </a:r>
            <a:r>
              <a:rPr lang="en-US" dirty="0"/>
              <a:t> un role croissant </a:t>
            </a:r>
            <a:r>
              <a:rPr lang="en-US" dirty="0" err="1"/>
              <a:t>en</a:t>
            </a:r>
            <a:r>
              <a:rPr lang="en-US" dirty="0"/>
              <a:t> tant que point </a:t>
            </a:r>
            <a:r>
              <a:rPr lang="en-US" dirty="0" err="1"/>
              <a:t>d’accès</a:t>
            </a:r>
            <a:r>
              <a:rPr lang="en-US" dirty="0"/>
              <a:t> pour </a:t>
            </a:r>
            <a:r>
              <a:rPr lang="en-US" dirty="0" err="1"/>
              <a:t>l’inclusion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6D460A-8696-7C48-93E7-A4B393B948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C7EF5-ECDB-4D3B-91E3-CFD1BAD5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5" y="935571"/>
            <a:ext cx="8353450" cy="39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5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4949706" cy="493972"/>
          </a:xfrm>
        </p:spPr>
        <p:txBody>
          <a:bodyPr/>
          <a:lstStyle/>
          <a:p>
            <a:r>
              <a:rPr lang="en-US" dirty="0"/>
              <a:t>Eswatini – La </a:t>
            </a:r>
            <a:r>
              <a:rPr lang="en-US" dirty="0" err="1"/>
              <a:t>croissance</a:t>
            </a:r>
            <a:r>
              <a:rPr lang="en-US" dirty="0"/>
              <a:t> du mobile,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où</a:t>
            </a:r>
            <a:r>
              <a:rPr lang="en-US" dirty="0"/>
              <a:t> les institutions </a:t>
            </a:r>
            <a:r>
              <a:rPr lang="en-US" dirty="0" err="1"/>
              <a:t>traditionnelles</a:t>
            </a:r>
            <a:r>
              <a:rPr lang="en-US" dirty="0"/>
              <a:t> ne </a:t>
            </a:r>
            <a:r>
              <a:rPr lang="en-US" dirty="0" err="1"/>
              <a:t>voulaient</a:t>
            </a:r>
            <a:r>
              <a:rPr lang="en-US" dirty="0"/>
              <a:t> pas </a:t>
            </a:r>
            <a:r>
              <a:rPr lang="en-US" dirty="0" err="1"/>
              <a:t>entrer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2F44E4-6F0B-6D41-B91A-A7C10AAAE3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D115E-7CED-4E73-9809-5DA57F357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58" y="1095423"/>
            <a:ext cx="8325517" cy="29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EB18D-42CA-49B6-BA97-0750F80DB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du jour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63C81-6EEB-4F38-8D1B-18BB29516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Introduction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B97B0-9DD0-41BC-8984-DC97C7D9CD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0790" y="2219428"/>
            <a:ext cx="3030844" cy="830997"/>
          </a:xfrm>
        </p:spPr>
        <p:txBody>
          <a:bodyPr/>
          <a:lstStyle/>
          <a:p>
            <a:r>
              <a:rPr lang="en-ZA" dirty="0"/>
              <a:t>COVID-19 – Les </a:t>
            </a:r>
            <a:r>
              <a:rPr lang="en-ZA" dirty="0" err="1"/>
              <a:t>vues</a:t>
            </a:r>
            <a:r>
              <a:rPr lang="en-ZA" dirty="0"/>
              <a:t> du </a:t>
            </a:r>
            <a:r>
              <a:rPr lang="en-ZA" dirty="0" err="1"/>
              <a:t>consommateur</a:t>
            </a:r>
            <a:r>
              <a:rPr lang="en-ZA" dirty="0"/>
              <a:t>, </a:t>
            </a:r>
            <a:r>
              <a:rPr lang="en-ZA" dirty="0" err="1"/>
              <a:t>régulateur</a:t>
            </a:r>
            <a:r>
              <a:rPr lang="en-ZA" dirty="0"/>
              <a:t> et des </a:t>
            </a:r>
            <a:r>
              <a:rPr lang="en-ZA" dirty="0" err="1"/>
              <a:t>fournisseurs</a:t>
            </a:r>
            <a:r>
              <a:rPr lang="en-ZA" dirty="0"/>
              <a:t> de services financiers (FSF)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5BC1B-670E-4823-8274-5044D04252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0790" y="3256087"/>
            <a:ext cx="2945909" cy="415498"/>
          </a:xfrm>
        </p:spPr>
        <p:txBody>
          <a:bodyPr/>
          <a:lstStyle/>
          <a:p>
            <a:r>
              <a:rPr lang="en-ZA" dirty="0"/>
              <a:t>Discussion – Que faire à </a:t>
            </a:r>
            <a:r>
              <a:rPr lang="en-ZA" dirty="0" err="1"/>
              <a:t>partir</a:t>
            </a:r>
            <a:r>
              <a:rPr lang="en-ZA" dirty="0"/>
              <a:t> de </a:t>
            </a:r>
            <a:r>
              <a:rPr lang="en-ZA" dirty="0" err="1"/>
              <a:t>là</a:t>
            </a:r>
            <a:r>
              <a:rPr lang="en-ZA" dirty="0"/>
              <a:t> ?</a:t>
            </a:r>
            <a:endParaRPr lang="en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04C1E7-0CD1-4C0E-AF16-24C31C3889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79B375-0A21-450E-B354-C69BBB0560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F1AC64-8DD6-4FCB-BCE8-05ED608BD7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50C734-C144-4F2E-80D7-100F169C67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98264" y="1645078"/>
            <a:ext cx="2670533" cy="415498"/>
          </a:xfrm>
        </p:spPr>
        <p:txBody>
          <a:bodyPr/>
          <a:lstStyle/>
          <a:p>
            <a:r>
              <a:rPr lang="en-ZA" dirty="0"/>
              <a:t>Mobile – Une </a:t>
            </a:r>
            <a:r>
              <a:rPr lang="en-ZA" dirty="0" err="1"/>
              <a:t>façon</a:t>
            </a:r>
            <a:r>
              <a:rPr lang="en-ZA" dirty="0"/>
              <a:t> de </a:t>
            </a:r>
            <a:r>
              <a:rPr lang="en-ZA" dirty="0" err="1"/>
              <a:t>répondre</a:t>
            </a:r>
            <a:r>
              <a:rPr lang="en-ZA" dirty="0"/>
              <a:t> aux </a:t>
            </a:r>
            <a:r>
              <a:rPr lang="en-ZA" dirty="0" err="1"/>
              <a:t>besons</a:t>
            </a:r>
            <a:r>
              <a:rPr lang="en-ZA" dirty="0"/>
              <a:t> des clients</a:t>
            </a:r>
            <a:endParaRPr lang="en-B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562F7A-73F4-473E-89E1-8F85F4C1CD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98264" y="2427178"/>
            <a:ext cx="2670533" cy="415498"/>
          </a:xfrm>
        </p:spPr>
        <p:txBody>
          <a:bodyPr/>
          <a:lstStyle/>
          <a:p>
            <a:r>
              <a:rPr lang="en-ZA" dirty="0"/>
              <a:t>Discussion – De la recherche à la mis </a:t>
            </a:r>
            <a:r>
              <a:rPr lang="en-ZA" dirty="0" err="1"/>
              <a:t>en</a:t>
            </a:r>
            <a:r>
              <a:rPr lang="en-ZA" dirty="0"/>
              <a:t> oeuvre</a:t>
            </a:r>
            <a:endParaRPr lang="en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824814-3844-43F8-8078-409D6CB3D6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ZA" dirty="0"/>
              <a:t>Résumé et rapport </a:t>
            </a:r>
            <a:endParaRPr lang="en-B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4E8C80B-912E-4FAB-BC76-8C82B0CF6A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CC8FA3-56E1-4582-B245-701DC8A21E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AE8CDF-A889-4D10-B941-A9594EE425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41015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5" y="411205"/>
            <a:ext cx="4517629" cy="493972"/>
          </a:xfrm>
        </p:spPr>
        <p:txBody>
          <a:bodyPr/>
          <a:lstStyle/>
          <a:p>
            <a:r>
              <a:rPr lang="en-US" dirty="0"/>
              <a:t>Eswatini – Le mobile </a:t>
            </a:r>
            <a:r>
              <a:rPr lang="en-US" dirty="0" err="1"/>
              <a:t>joue</a:t>
            </a:r>
            <a:r>
              <a:rPr lang="en-US" dirty="0"/>
              <a:t> </a:t>
            </a:r>
            <a:r>
              <a:rPr lang="en-US" dirty="0" err="1"/>
              <a:t>maintenant</a:t>
            </a:r>
            <a:r>
              <a:rPr lang="en-US" dirty="0"/>
              <a:t> un role croissant </a:t>
            </a:r>
            <a:r>
              <a:rPr lang="en-US" dirty="0" err="1"/>
              <a:t>en</a:t>
            </a:r>
            <a:r>
              <a:rPr lang="en-US" dirty="0"/>
              <a:t> matière </a:t>
            </a:r>
            <a:r>
              <a:rPr lang="en-US" dirty="0" err="1"/>
              <a:t>d’épargne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E34664-A9A3-FA44-92B5-A42D610A41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5F7D9-E669-48C8-AA21-3360CE249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5" y="1000153"/>
            <a:ext cx="8321940" cy="40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3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>
            <a:extLst>
              <a:ext uri="{FF2B5EF4-FFF2-40B4-BE49-F238E27FC236}">
                <a16:creationId xmlns:a16="http://schemas.microsoft.com/office/drawing/2014/main" id="{326ED800-D325-2848-AFE9-37C4234E452F}"/>
              </a:ext>
            </a:extLst>
          </p:cNvPr>
          <p:cNvSpPr>
            <a:spLocks/>
          </p:cNvSpPr>
          <p:nvPr/>
        </p:nvSpPr>
        <p:spPr bwMode="auto">
          <a:xfrm>
            <a:off x="5447859" y="786638"/>
            <a:ext cx="3115116" cy="3379104"/>
          </a:xfrm>
          <a:custGeom>
            <a:avLst/>
            <a:gdLst/>
            <a:ahLst/>
            <a:cxnLst>
              <a:cxn ang="0">
                <a:pos x="39" y="6"/>
              </a:cxn>
              <a:cxn ang="0">
                <a:pos x="14" y="16"/>
              </a:cxn>
              <a:cxn ang="0">
                <a:pos x="0" y="38"/>
              </a:cxn>
              <a:cxn ang="0">
                <a:pos x="14" y="58"/>
              </a:cxn>
              <a:cxn ang="0">
                <a:pos x="24" y="59"/>
              </a:cxn>
              <a:cxn ang="0">
                <a:pos x="30" y="46"/>
              </a:cxn>
              <a:cxn ang="0">
                <a:pos x="46" y="42"/>
              </a:cxn>
              <a:cxn ang="0">
                <a:pos x="54" y="25"/>
              </a:cxn>
              <a:cxn ang="0">
                <a:pos x="39" y="6"/>
              </a:cxn>
            </a:cxnLst>
            <a:rect l="0" t="0" r="r" b="b"/>
            <a:pathLst>
              <a:path w="54" h="59">
                <a:moveTo>
                  <a:pt x="39" y="6"/>
                </a:moveTo>
                <a:cubicBezTo>
                  <a:pt x="36" y="0"/>
                  <a:pt x="17" y="10"/>
                  <a:pt x="14" y="16"/>
                </a:cubicBezTo>
                <a:cubicBezTo>
                  <a:pt x="11" y="22"/>
                  <a:pt x="0" y="38"/>
                  <a:pt x="0" y="38"/>
                </a:cubicBezTo>
                <a:cubicBezTo>
                  <a:pt x="14" y="58"/>
                  <a:pt x="14" y="58"/>
                  <a:pt x="1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7" y="52"/>
                  <a:pt x="30" y="46"/>
                </a:cubicBezTo>
                <a:cubicBezTo>
                  <a:pt x="33" y="40"/>
                  <a:pt x="46" y="48"/>
                  <a:pt x="46" y="42"/>
                </a:cubicBezTo>
                <a:cubicBezTo>
                  <a:pt x="46" y="36"/>
                  <a:pt x="54" y="30"/>
                  <a:pt x="54" y="25"/>
                </a:cubicBezTo>
                <a:cubicBezTo>
                  <a:pt x="54" y="19"/>
                  <a:pt x="42" y="12"/>
                  <a:pt x="39" y="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sz="216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DA0CE0-9FD5-4BA4-8547-F620A1F5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4286402" cy="286223"/>
          </a:xfrm>
        </p:spPr>
        <p:txBody>
          <a:bodyPr>
            <a:normAutofit/>
          </a:bodyPr>
          <a:lstStyle/>
          <a:p>
            <a:r>
              <a:rPr lang="en-US" dirty="0"/>
              <a:t>Comment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s’est</a:t>
            </a:r>
            <a:r>
              <a:rPr lang="en-US" dirty="0"/>
              <a:t>-il passé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Estwatini</a:t>
            </a:r>
            <a:r>
              <a:rPr lang="en-US" dirty="0"/>
              <a:t> ?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1283583"/>
            <a:ext cx="8060358" cy="3014800"/>
          </a:xfrm>
        </p:spPr>
        <p:txBody>
          <a:bodyPr/>
          <a:lstStyle/>
          <a:p>
            <a:r>
              <a:rPr lang="en-US" sz="1600" i="1" dirty="0">
                <a:latin typeface="Poppins" pitchFamily="2" charset="77"/>
                <a:cs typeface="Poppins" pitchFamily="2" charset="77"/>
              </a:rPr>
              <a:t>MTN </a:t>
            </a:r>
            <a:r>
              <a:rPr lang="en-US" sz="1600" i="1" dirty="0" err="1">
                <a:latin typeface="Poppins" pitchFamily="2" charset="77"/>
                <a:cs typeface="Poppins" pitchFamily="2" charset="77"/>
              </a:rPr>
              <a:t>MoMo</a:t>
            </a:r>
            <a:r>
              <a:rPr lang="en-US" sz="1600" i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600" i="1" dirty="0" err="1">
                <a:latin typeface="Poppins" pitchFamily="2" charset="77"/>
                <a:cs typeface="Poppins" pitchFamily="2" charset="77"/>
              </a:rPr>
              <a:t>ont</a:t>
            </a:r>
            <a:r>
              <a:rPr lang="en-US" sz="1600" i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600" i="1" dirty="0" err="1">
                <a:latin typeface="Poppins" pitchFamily="2" charset="77"/>
                <a:cs typeface="Poppins" pitchFamily="2" charset="77"/>
              </a:rPr>
              <a:t>joué</a:t>
            </a:r>
            <a:r>
              <a:rPr lang="en-US" sz="1600" i="1" dirty="0">
                <a:latin typeface="Poppins" pitchFamily="2" charset="77"/>
                <a:cs typeface="Poppins" pitchFamily="2" charset="77"/>
              </a:rPr>
              <a:t> un role crucial</a:t>
            </a:r>
            <a:endParaRPr lang="en-ZA" sz="1600" i="1" dirty="0">
              <a:latin typeface="Poppins" pitchFamily="2" charset="77"/>
              <a:cs typeface="Poppins" pitchFamily="2" charset="77"/>
            </a:endParaRPr>
          </a:p>
          <a:p>
            <a:endParaRPr lang="en-US" i="1" dirty="0">
              <a:latin typeface="Poppins" pitchFamily="2" charset="77"/>
              <a:cs typeface="Poppins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latin typeface="Poppins" pitchFamily="2" charset="77"/>
                <a:cs typeface="Poppins" pitchFamily="2" charset="77"/>
              </a:rPr>
              <a:t>Une campagne de marketing efficace et continue pour soutenir le produit.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latin typeface="Poppins" pitchFamily="2" charset="77"/>
                <a:cs typeface="Poppins" pitchFamily="2" charset="77"/>
              </a:rPr>
              <a:t>Faibles coûts pour les utilisateurs par rapport aux comptes bancaires.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latin typeface="Poppins" pitchFamily="2" charset="77"/>
                <a:cs typeface="Poppins" pitchFamily="2" charset="77"/>
              </a:rPr>
              <a:t>Les utilisateurs ne paient que pour les transactions.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latin typeface="Poppins" pitchFamily="2" charset="77"/>
                <a:cs typeface="Poppins" pitchFamily="2" charset="77"/>
              </a:rPr>
              <a:t>Il n'y a pas de grand livre ni de frais mensuels fixes.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latin typeface="Poppins" pitchFamily="2" charset="77"/>
                <a:cs typeface="Poppins" pitchFamily="2" charset="77"/>
              </a:rPr>
              <a:t>Développement vigoureux de l'écosystème dans lequel les paiements mobiles sont acceptés et utilisés.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latin typeface="Poppins" pitchFamily="2" charset="77"/>
                <a:cs typeface="Poppins" pitchFamily="2" charset="77"/>
              </a:rPr>
              <a:t>Coopération active avec d'autres prestataires de services sélectionnés pour étendre la portée du produit</a:t>
            </a:r>
            <a:endParaRPr lang="en-US" sz="1200" b="1" dirty="0">
              <a:latin typeface="Poppins" pitchFamily="2" charset="77"/>
              <a:cs typeface="Poppins" pitchFamily="2" charset="77"/>
            </a:endParaRPr>
          </a:p>
          <a:p>
            <a:endParaRPr lang="en-ZA" i="1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92370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7664" y="1419704"/>
            <a:ext cx="6005116" cy="213520"/>
          </a:xfrm>
        </p:spPr>
        <p:txBody>
          <a:bodyPr/>
          <a:lstStyle/>
          <a:p>
            <a:r>
              <a:rPr lang="en-US" i="1" dirty="0" err="1"/>
              <a:t>Qu’est-ce</a:t>
            </a:r>
            <a:r>
              <a:rPr lang="en-US" i="1" dirty="0"/>
              <a:t> qui a </a:t>
            </a:r>
            <a:r>
              <a:rPr lang="en-US" i="1" dirty="0" err="1"/>
              <a:t>aidé</a:t>
            </a:r>
            <a:r>
              <a:rPr lang="en-US" i="1" dirty="0"/>
              <a:t>?</a:t>
            </a:r>
            <a:endParaRPr lang="en-ZA" i="1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C58376A-6AC8-4A7E-B15E-00864F7C8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664" y="941163"/>
            <a:ext cx="7209076" cy="427040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leçons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tirer</a:t>
            </a:r>
            <a:r>
              <a:rPr lang="en-US" dirty="0"/>
              <a:t> 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cas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DA0CE0-9FD5-4BA4-8547-F620A1F5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663" y="1954305"/>
            <a:ext cx="7111582" cy="2248031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itchFamily="2" charset="77"/>
                <a:cs typeface="Poppins" pitchFamily="2" charset="77"/>
              </a:rPr>
              <a:t>Un opérateur d’argent mobile (OAM) prendra systématiquement les affaires des fournisseurs de services financiers s'il n'est pas contesté.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itchFamily="2" charset="77"/>
                <a:cs typeface="Poppins" pitchFamily="2" charset="77"/>
              </a:rPr>
              <a:t>Pour développer l'utilisation de l'argent mobile, un OAM doit construire un écosystème de paiement, et cela peut être poursuivi sans attendre que l'industrie ou les autorités agissent.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itchFamily="2" charset="77"/>
                <a:cs typeface="Poppins" pitchFamily="2" charset="77"/>
              </a:rPr>
              <a:t>La coopération avec d'autres prestataires de services est essentielle, même lorsqu'ils sont des concurrents directs, pour étendre la portée.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latin typeface="Poppins" pitchFamily="2" charset="77"/>
                <a:cs typeface="Poppins" pitchFamily="2" charset="77"/>
              </a:rPr>
              <a:t>La sensibilisation des clients et les capacités financières et numériques sont des problèmes permanents et nécessitent une intervention constante.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9076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6">
            <a:extLst>
              <a:ext uri="{FF2B5EF4-FFF2-40B4-BE49-F238E27FC236}">
                <a16:creationId xmlns:a16="http://schemas.microsoft.com/office/drawing/2014/main" id="{23FFC8B0-0D32-D148-9D11-C3B1B3C1AD5E}"/>
              </a:ext>
            </a:extLst>
          </p:cNvPr>
          <p:cNvSpPr>
            <a:spLocks/>
          </p:cNvSpPr>
          <p:nvPr/>
        </p:nvSpPr>
        <p:spPr bwMode="auto">
          <a:xfrm>
            <a:off x="4722411" y="422356"/>
            <a:ext cx="4174828" cy="4170556"/>
          </a:xfrm>
          <a:custGeom>
            <a:avLst/>
            <a:gdLst/>
            <a:ahLst/>
            <a:cxnLst>
              <a:cxn ang="0">
                <a:pos x="246" y="214"/>
              </a:cxn>
              <a:cxn ang="0">
                <a:pos x="237" y="189"/>
              </a:cxn>
              <a:cxn ang="0">
                <a:pos x="235" y="169"/>
              </a:cxn>
              <a:cxn ang="0">
                <a:pos x="239" y="151"/>
              </a:cxn>
              <a:cxn ang="0">
                <a:pos x="226" y="130"/>
              </a:cxn>
              <a:cxn ang="0">
                <a:pos x="237" y="93"/>
              </a:cxn>
              <a:cxn ang="0">
                <a:pos x="196" y="65"/>
              </a:cxn>
              <a:cxn ang="0">
                <a:pos x="197" y="50"/>
              </a:cxn>
              <a:cxn ang="0">
                <a:pos x="106" y="1"/>
              </a:cxn>
              <a:cxn ang="0">
                <a:pos x="94" y="24"/>
              </a:cxn>
              <a:cxn ang="0">
                <a:pos x="96" y="39"/>
              </a:cxn>
              <a:cxn ang="0">
                <a:pos x="56" y="37"/>
              </a:cxn>
              <a:cxn ang="0">
                <a:pos x="56" y="0"/>
              </a:cxn>
              <a:cxn ang="0">
                <a:pos x="36" y="1"/>
              </a:cxn>
              <a:cxn ang="0">
                <a:pos x="25" y="4"/>
              </a:cxn>
              <a:cxn ang="0">
                <a:pos x="29" y="15"/>
              </a:cxn>
              <a:cxn ang="0">
                <a:pos x="32" y="31"/>
              </a:cxn>
              <a:cxn ang="0">
                <a:pos x="23" y="36"/>
              </a:cxn>
              <a:cxn ang="0">
                <a:pos x="24" y="48"/>
              </a:cxn>
              <a:cxn ang="0">
                <a:pos x="30" y="52"/>
              </a:cxn>
              <a:cxn ang="0">
                <a:pos x="10" y="81"/>
              </a:cxn>
              <a:cxn ang="0">
                <a:pos x="0" y="87"/>
              </a:cxn>
              <a:cxn ang="0">
                <a:pos x="14" y="133"/>
              </a:cxn>
              <a:cxn ang="0">
                <a:pos x="27" y="165"/>
              </a:cxn>
              <a:cxn ang="0">
                <a:pos x="33" y="184"/>
              </a:cxn>
              <a:cxn ang="0">
                <a:pos x="20" y="174"/>
              </a:cxn>
              <a:cxn ang="0">
                <a:pos x="18" y="178"/>
              </a:cxn>
              <a:cxn ang="0">
                <a:pos x="17" y="179"/>
              </a:cxn>
              <a:cxn ang="0">
                <a:pos x="35" y="189"/>
              </a:cxn>
              <a:cxn ang="0">
                <a:pos x="57" y="197"/>
              </a:cxn>
              <a:cxn ang="0">
                <a:pos x="88" y="211"/>
              </a:cxn>
              <a:cxn ang="0">
                <a:pos x="90" y="213"/>
              </a:cxn>
              <a:cxn ang="0">
                <a:pos x="106" y="213"/>
              </a:cxn>
              <a:cxn ang="0">
                <a:pos x="110" y="212"/>
              </a:cxn>
              <a:cxn ang="0">
                <a:pos x="127" y="261"/>
              </a:cxn>
              <a:cxn ang="0">
                <a:pos x="141" y="263"/>
              </a:cxn>
              <a:cxn ang="0">
                <a:pos x="155" y="260"/>
              </a:cxn>
              <a:cxn ang="0">
                <a:pos x="163" y="267"/>
              </a:cxn>
              <a:cxn ang="0">
                <a:pos x="184" y="264"/>
              </a:cxn>
              <a:cxn ang="0">
                <a:pos x="198" y="263"/>
              </a:cxn>
              <a:cxn ang="0">
                <a:pos x="206" y="253"/>
              </a:cxn>
              <a:cxn ang="0">
                <a:pos x="220" y="254"/>
              </a:cxn>
              <a:cxn ang="0">
                <a:pos x="238" y="250"/>
              </a:cxn>
              <a:cxn ang="0">
                <a:pos x="263" y="236"/>
              </a:cxn>
              <a:cxn ang="0">
                <a:pos x="246" y="214"/>
              </a:cxn>
            </a:cxnLst>
            <a:rect l="0" t="0" r="r" b="b"/>
            <a:pathLst>
              <a:path w="263" h="267">
                <a:moveTo>
                  <a:pt x="246" y="214"/>
                </a:moveTo>
                <a:cubicBezTo>
                  <a:pt x="246" y="199"/>
                  <a:pt x="237" y="199"/>
                  <a:pt x="237" y="189"/>
                </a:cubicBezTo>
                <a:cubicBezTo>
                  <a:pt x="238" y="179"/>
                  <a:pt x="238" y="170"/>
                  <a:pt x="235" y="169"/>
                </a:cubicBezTo>
                <a:cubicBezTo>
                  <a:pt x="231" y="168"/>
                  <a:pt x="233" y="159"/>
                  <a:pt x="239" y="151"/>
                </a:cubicBezTo>
                <a:cubicBezTo>
                  <a:pt x="245" y="142"/>
                  <a:pt x="229" y="141"/>
                  <a:pt x="226" y="130"/>
                </a:cubicBezTo>
                <a:cubicBezTo>
                  <a:pt x="225" y="126"/>
                  <a:pt x="230" y="110"/>
                  <a:pt x="237" y="93"/>
                </a:cubicBezTo>
                <a:cubicBezTo>
                  <a:pt x="217" y="80"/>
                  <a:pt x="196" y="65"/>
                  <a:pt x="196" y="65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06" y="1"/>
                  <a:pt x="106" y="1"/>
                  <a:pt x="106" y="1"/>
                </a:cubicBezTo>
                <a:cubicBezTo>
                  <a:pt x="105" y="12"/>
                  <a:pt x="101" y="21"/>
                  <a:pt x="94" y="24"/>
                </a:cubicBezTo>
                <a:cubicBezTo>
                  <a:pt x="87" y="27"/>
                  <a:pt x="104" y="37"/>
                  <a:pt x="96" y="39"/>
                </a:cubicBezTo>
                <a:cubicBezTo>
                  <a:pt x="88" y="40"/>
                  <a:pt x="69" y="31"/>
                  <a:pt x="56" y="37"/>
                </a:cubicBezTo>
                <a:cubicBezTo>
                  <a:pt x="48" y="40"/>
                  <a:pt x="49" y="19"/>
                  <a:pt x="5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1" y="3"/>
                  <a:pt x="25" y="4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34" y="25"/>
                  <a:pt x="32" y="31"/>
                </a:cubicBezTo>
                <a:cubicBezTo>
                  <a:pt x="32" y="34"/>
                  <a:pt x="27" y="35"/>
                  <a:pt x="23" y="36"/>
                </a:cubicBezTo>
                <a:cubicBezTo>
                  <a:pt x="24" y="43"/>
                  <a:pt x="24" y="48"/>
                  <a:pt x="24" y="48"/>
                </a:cubicBezTo>
                <a:cubicBezTo>
                  <a:pt x="30" y="52"/>
                  <a:pt x="30" y="52"/>
                  <a:pt x="30" y="52"/>
                </a:cubicBezTo>
                <a:cubicBezTo>
                  <a:pt x="30" y="52"/>
                  <a:pt x="16" y="78"/>
                  <a:pt x="10" y="81"/>
                </a:cubicBezTo>
                <a:cubicBezTo>
                  <a:pt x="8" y="81"/>
                  <a:pt x="4" y="84"/>
                  <a:pt x="0" y="87"/>
                </a:cubicBezTo>
                <a:cubicBezTo>
                  <a:pt x="3" y="105"/>
                  <a:pt x="8" y="127"/>
                  <a:pt x="14" y="133"/>
                </a:cubicBezTo>
                <a:cubicBezTo>
                  <a:pt x="27" y="144"/>
                  <a:pt x="25" y="157"/>
                  <a:pt x="27" y="165"/>
                </a:cubicBezTo>
                <a:cubicBezTo>
                  <a:pt x="30" y="172"/>
                  <a:pt x="41" y="181"/>
                  <a:pt x="33" y="184"/>
                </a:cubicBezTo>
                <a:cubicBezTo>
                  <a:pt x="28" y="186"/>
                  <a:pt x="24" y="181"/>
                  <a:pt x="20" y="174"/>
                </a:cubicBezTo>
                <a:cubicBezTo>
                  <a:pt x="19" y="175"/>
                  <a:pt x="19" y="176"/>
                  <a:pt x="18" y="178"/>
                </a:cubicBezTo>
                <a:cubicBezTo>
                  <a:pt x="18" y="178"/>
                  <a:pt x="18" y="178"/>
                  <a:pt x="17" y="179"/>
                </a:cubicBezTo>
                <a:cubicBezTo>
                  <a:pt x="24" y="184"/>
                  <a:pt x="31" y="189"/>
                  <a:pt x="35" y="189"/>
                </a:cubicBezTo>
                <a:cubicBezTo>
                  <a:pt x="41" y="189"/>
                  <a:pt x="51" y="196"/>
                  <a:pt x="57" y="197"/>
                </a:cubicBezTo>
                <a:cubicBezTo>
                  <a:pt x="63" y="199"/>
                  <a:pt x="85" y="207"/>
                  <a:pt x="88" y="211"/>
                </a:cubicBezTo>
                <a:cubicBezTo>
                  <a:pt x="89" y="212"/>
                  <a:pt x="89" y="212"/>
                  <a:pt x="90" y="213"/>
                </a:cubicBezTo>
                <a:cubicBezTo>
                  <a:pt x="95" y="213"/>
                  <a:pt x="102" y="213"/>
                  <a:pt x="106" y="213"/>
                </a:cubicBezTo>
                <a:cubicBezTo>
                  <a:pt x="107" y="213"/>
                  <a:pt x="108" y="212"/>
                  <a:pt x="110" y="212"/>
                </a:cubicBezTo>
                <a:cubicBezTo>
                  <a:pt x="118" y="212"/>
                  <a:pt x="128" y="243"/>
                  <a:pt x="127" y="261"/>
                </a:cubicBezTo>
                <a:cubicBezTo>
                  <a:pt x="132" y="262"/>
                  <a:pt x="139" y="263"/>
                  <a:pt x="141" y="263"/>
                </a:cubicBezTo>
                <a:cubicBezTo>
                  <a:pt x="144" y="263"/>
                  <a:pt x="149" y="258"/>
                  <a:pt x="155" y="260"/>
                </a:cubicBezTo>
                <a:cubicBezTo>
                  <a:pt x="162" y="262"/>
                  <a:pt x="157" y="267"/>
                  <a:pt x="163" y="267"/>
                </a:cubicBezTo>
                <a:cubicBezTo>
                  <a:pt x="169" y="267"/>
                  <a:pt x="180" y="263"/>
                  <a:pt x="184" y="264"/>
                </a:cubicBezTo>
                <a:cubicBezTo>
                  <a:pt x="187" y="265"/>
                  <a:pt x="198" y="267"/>
                  <a:pt x="198" y="263"/>
                </a:cubicBezTo>
                <a:cubicBezTo>
                  <a:pt x="199" y="258"/>
                  <a:pt x="201" y="252"/>
                  <a:pt x="206" y="253"/>
                </a:cubicBezTo>
                <a:cubicBezTo>
                  <a:pt x="211" y="255"/>
                  <a:pt x="215" y="259"/>
                  <a:pt x="220" y="254"/>
                </a:cubicBezTo>
                <a:cubicBezTo>
                  <a:pt x="226" y="249"/>
                  <a:pt x="236" y="254"/>
                  <a:pt x="238" y="250"/>
                </a:cubicBezTo>
                <a:cubicBezTo>
                  <a:pt x="239" y="248"/>
                  <a:pt x="252" y="241"/>
                  <a:pt x="263" y="236"/>
                </a:cubicBezTo>
                <a:cubicBezTo>
                  <a:pt x="263" y="222"/>
                  <a:pt x="247" y="228"/>
                  <a:pt x="246" y="21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sz="216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DA0CE0-9FD5-4BA4-8547-F620A1F5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5" y="411205"/>
            <a:ext cx="3509323" cy="286223"/>
          </a:xfrm>
        </p:spPr>
        <p:txBody>
          <a:bodyPr>
            <a:normAutofit/>
          </a:bodyPr>
          <a:lstStyle/>
          <a:p>
            <a:r>
              <a:rPr lang="en-US" dirty="0"/>
              <a:t>Tanzania - Size does (not) matter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1283583"/>
            <a:ext cx="8060358" cy="2319225"/>
          </a:xfrm>
        </p:spPr>
        <p:txBody>
          <a:bodyPr/>
          <a:lstStyle/>
          <a:p>
            <a:r>
              <a:rPr lang="en-US" sz="1600" i="1" dirty="0">
                <a:latin typeface="Poppins" pitchFamily="2" charset="77"/>
                <a:cs typeface="Poppins" pitchFamily="2" charset="77"/>
              </a:rPr>
              <a:t>The small can play here, too!</a:t>
            </a:r>
          </a:p>
          <a:p>
            <a:endParaRPr lang="en-US" i="1" dirty="0">
              <a:latin typeface="Poppins" pitchFamily="2" charset="77"/>
              <a:cs typeface="Poppins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 err="1">
                <a:latin typeface="Poppins" pitchFamily="2" charset="77"/>
                <a:cs typeface="Poppins" pitchFamily="2" charset="77"/>
              </a:rPr>
              <a:t>Finca</a:t>
            </a:r>
            <a:r>
              <a:rPr lang="fr-FR" sz="1400" b="1" dirty="0">
                <a:latin typeface="Poppins" pitchFamily="2" charset="77"/>
                <a:cs typeface="Poppins" pitchFamily="2" charset="77"/>
              </a:rPr>
              <a:t> en Tanzanie a créé un canal bancaire mobile appelé FINCA Mobile. Il s'est associé aux trois plus grands opérateurs télécoms pour livrer via leurs réseaux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latin typeface="Poppins" pitchFamily="2" charset="77"/>
                <a:cs typeface="Poppins" pitchFamily="2" charset="77"/>
              </a:rPr>
              <a:t>Les opérateurs de réseaux mobiles (ORM) sont devenus des agents - mais cela s'accompagnait de risques, tels que la gestion des liquidités.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1" dirty="0">
                <a:latin typeface="Poppins" pitchFamily="2" charset="77"/>
                <a:cs typeface="Poppins" pitchFamily="2" charset="77"/>
              </a:rPr>
              <a:t>Cela leur a permis d'élargir leur clientèle à faible coût - réduisant les coûts de transaction dans les succursales de 1,2 USD à 0,5 USD chez un agent ORM.</a:t>
            </a:r>
            <a:endParaRPr lang="en-US" sz="1200" b="1" dirty="0">
              <a:latin typeface="Poppins" pitchFamily="2" charset="77"/>
              <a:cs typeface="Poppins" pitchFamily="2" charset="77"/>
            </a:endParaRPr>
          </a:p>
          <a:p>
            <a:endParaRPr lang="en-ZA" i="1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291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7664" y="1419704"/>
            <a:ext cx="6005116" cy="213520"/>
          </a:xfrm>
        </p:spPr>
        <p:txBody>
          <a:bodyPr/>
          <a:lstStyle/>
          <a:p>
            <a:r>
              <a:rPr lang="en-US" i="1" dirty="0"/>
              <a:t>Une petite </a:t>
            </a:r>
            <a:r>
              <a:rPr lang="en-US" i="1" dirty="0" err="1"/>
              <a:t>liste</a:t>
            </a:r>
            <a:r>
              <a:rPr lang="en-US" i="1" dirty="0"/>
              <a:t> des actions </a:t>
            </a:r>
            <a:r>
              <a:rPr lang="en-US" i="1" dirty="0" err="1"/>
              <a:t>à</a:t>
            </a:r>
            <a:r>
              <a:rPr lang="en-US" i="1" dirty="0"/>
              <a:t> poser …</a:t>
            </a:r>
            <a:endParaRPr lang="en-ZA" i="1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C58376A-6AC8-4A7E-B15E-00864F7C8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664" y="1026571"/>
            <a:ext cx="7209076" cy="341632"/>
          </a:xfrm>
        </p:spPr>
        <p:txBody>
          <a:bodyPr/>
          <a:lstStyle/>
          <a:p>
            <a:r>
              <a:rPr lang="en-US" sz="2400" dirty="0" err="1"/>
              <a:t>Lignes</a:t>
            </a:r>
            <a:r>
              <a:rPr lang="en-US" sz="2400" dirty="0"/>
              <a:t> directrices et perspectives - </a:t>
            </a:r>
            <a:r>
              <a:rPr lang="en-US" sz="2400" dirty="0" err="1"/>
              <a:t>Leçons</a:t>
            </a:r>
            <a:endParaRPr lang="en-ZA" sz="24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DA0CE0-9FD5-4BA4-8547-F620A1F5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663" y="1775460"/>
            <a:ext cx="7111582" cy="256794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latin typeface="Poppins" pitchFamily="2" charset="77"/>
                <a:cs typeface="Poppins" pitchFamily="2" charset="77"/>
              </a:rPr>
              <a:t>Renouveler constamment la compréhension des besoins des clients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latin typeface="Poppins" pitchFamily="2" charset="77"/>
                <a:cs typeface="Poppins" pitchFamily="2" charset="77"/>
              </a:rPr>
              <a:t>Accompagner les clients dans leur parcours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latin typeface="Poppins" pitchFamily="2" charset="77"/>
                <a:cs typeface="Poppins" pitchFamily="2" charset="77"/>
              </a:rPr>
              <a:t>Engagez les régulateurs dans la mesure du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latin typeface="Poppins" pitchFamily="2" charset="77"/>
                <a:cs typeface="Poppins" pitchFamily="2" charset="77"/>
              </a:rPr>
              <a:t>L'argent mobile n'est pas la seule solution, mais le mobile peut et doit jouer un rôle dans les interactions avec les clients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latin typeface="Poppins" pitchFamily="2" charset="77"/>
                <a:cs typeface="Poppins" pitchFamily="2" charset="77"/>
              </a:rPr>
              <a:t>La coopération avec d'autres - y compris les fournisseurs de services financiers concurrents - peut être utile et est nécessaire  pour étendre la portée et réduire les coûts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14010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981CB-5024-4BF4-A4AC-BDD1DC729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532" y="2111239"/>
            <a:ext cx="7122935" cy="674031"/>
          </a:xfrm>
        </p:spPr>
        <p:txBody>
          <a:bodyPr/>
          <a:lstStyle/>
          <a:p>
            <a:r>
              <a:rPr lang="en-US" dirty="0"/>
              <a:t>Discussion </a:t>
            </a:r>
            <a:r>
              <a:rPr lang="en-US" dirty="0" err="1"/>
              <a:t>en</a:t>
            </a:r>
            <a:r>
              <a:rPr lang="en-US" dirty="0"/>
              <a:t> panel : Faire du mobile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réalité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3008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7664" y="1419704"/>
            <a:ext cx="6005116" cy="421269"/>
          </a:xfrm>
        </p:spPr>
        <p:txBody>
          <a:bodyPr/>
          <a:lstStyle/>
          <a:p>
            <a:r>
              <a:rPr lang="en-US" i="1" dirty="0" err="1"/>
              <a:t>Quelles</a:t>
            </a:r>
            <a:r>
              <a:rPr lang="en-US" i="1" dirty="0"/>
              <a:t> </a:t>
            </a:r>
            <a:r>
              <a:rPr lang="en-US" i="1" dirty="0" err="1"/>
              <a:t>sont</a:t>
            </a:r>
            <a:r>
              <a:rPr lang="en-US" i="1" dirty="0"/>
              <a:t> </a:t>
            </a:r>
            <a:r>
              <a:rPr lang="en-US" i="1" dirty="0" err="1"/>
              <a:t>vos</a:t>
            </a:r>
            <a:r>
              <a:rPr lang="en-US" i="1" dirty="0"/>
              <a:t> opinions ? </a:t>
            </a:r>
            <a:r>
              <a:rPr lang="en-US" i="1" dirty="0">
                <a:solidFill>
                  <a:srgbClr val="FF0000"/>
                </a:solidFill>
              </a:rPr>
              <a:t>SLIDO Details pour </a:t>
            </a:r>
            <a:r>
              <a:rPr lang="en-US" i="1" dirty="0" err="1">
                <a:solidFill>
                  <a:srgbClr val="FF0000"/>
                </a:solidFill>
              </a:rPr>
              <a:t>français</a:t>
            </a:r>
            <a:r>
              <a:rPr lang="en-US" i="1" dirty="0">
                <a:solidFill>
                  <a:srgbClr val="FF0000"/>
                </a:solidFill>
              </a:rPr>
              <a:t> et </a:t>
            </a:r>
            <a:r>
              <a:rPr lang="en-US" i="1" dirty="0" err="1">
                <a:solidFill>
                  <a:srgbClr val="FF0000"/>
                </a:solidFill>
              </a:rPr>
              <a:t>anglais</a:t>
            </a:r>
            <a:endParaRPr lang="en-ZA" i="1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C58376A-6AC8-4A7E-B15E-00864F7C8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664" y="941163"/>
            <a:ext cx="7209076" cy="427040"/>
          </a:xfrm>
        </p:spPr>
        <p:txBody>
          <a:bodyPr/>
          <a:lstStyle/>
          <a:p>
            <a:r>
              <a:rPr lang="en-US" dirty="0"/>
              <a:t>Engagement de </a:t>
            </a:r>
            <a:r>
              <a:rPr lang="en-US" dirty="0" err="1"/>
              <a:t>l’Audience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469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2B39A3-F461-9348-9159-A8D9561D24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5" y="411205"/>
            <a:ext cx="4620277" cy="286223"/>
          </a:xfrm>
        </p:spPr>
        <p:txBody>
          <a:bodyPr/>
          <a:lstStyle/>
          <a:p>
            <a:r>
              <a:rPr lang="en-ZA" dirty="0"/>
              <a:t>Reactions </a:t>
            </a:r>
            <a:r>
              <a:rPr lang="en-ZA" dirty="0" err="1"/>
              <a:t>d’acteurs</a:t>
            </a:r>
            <a:r>
              <a:rPr lang="en-ZA" dirty="0"/>
              <a:t> </a:t>
            </a:r>
            <a:r>
              <a:rPr lang="en-ZA" dirty="0" err="1"/>
              <a:t>différents</a:t>
            </a:r>
            <a:r>
              <a:rPr lang="en-ZA" dirty="0"/>
              <a:t> sur le </a:t>
            </a:r>
            <a:r>
              <a:rPr lang="en-ZA" dirty="0" err="1"/>
              <a:t>marché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7BAEBA-16C6-4469-A22D-307019D5D6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889773"/>
            <a:ext cx="8060358" cy="249299"/>
          </a:xfrm>
        </p:spPr>
        <p:txBody>
          <a:bodyPr/>
          <a:lstStyle/>
          <a:p>
            <a:r>
              <a:rPr lang="en-ZA" sz="1800" i="1" dirty="0" err="1"/>
              <a:t>Quelles</a:t>
            </a:r>
            <a:r>
              <a:rPr lang="en-ZA" sz="1800" i="1" dirty="0"/>
              <a:t> </a:t>
            </a:r>
            <a:r>
              <a:rPr lang="en-ZA" sz="1800" i="1" dirty="0" err="1"/>
              <a:t>ont</a:t>
            </a:r>
            <a:r>
              <a:rPr lang="en-ZA" sz="1800" i="1" dirty="0"/>
              <a:t> </a:t>
            </a:r>
            <a:r>
              <a:rPr lang="en-ZA" sz="1800" i="1" dirty="0" err="1"/>
              <a:t>été</a:t>
            </a:r>
            <a:r>
              <a:rPr lang="en-ZA" sz="1800" i="1" dirty="0"/>
              <a:t> </a:t>
            </a:r>
            <a:r>
              <a:rPr lang="en-ZA" sz="1800" i="1" dirty="0" err="1"/>
              <a:t>leurs</a:t>
            </a:r>
            <a:r>
              <a:rPr lang="en-ZA" sz="1800" i="1" dirty="0"/>
              <a:t> perspectives? </a:t>
            </a:r>
            <a:endParaRPr lang="en-BE" sz="1800" i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E8793C-1D89-0E42-950F-933D84F88E10}"/>
              </a:ext>
            </a:extLst>
          </p:cNvPr>
          <p:cNvGrpSpPr/>
          <p:nvPr/>
        </p:nvGrpSpPr>
        <p:grpSpPr>
          <a:xfrm>
            <a:off x="439623" y="2019589"/>
            <a:ext cx="2616599" cy="3051883"/>
            <a:chOff x="502617" y="1840480"/>
            <a:chExt cx="2616599" cy="305188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9F44535-4808-4045-9346-DEDDB7EA00AF}"/>
                </a:ext>
              </a:extLst>
            </p:cNvPr>
            <p:cNvSpPr/>
            <p:nvPr/>
          </p:nvSpPr>
          <p:spPr>
            <a:xfrm>
              <a:off x="502617" y="1840480"/>
              <a:ext cx="2616599" cy="411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Poppins SemiBold" pitchFamily="2" charset="77"/>
                  <a:cs typeface="Poppins SemiBold" pitchFamily="2" charset="77"/>
                </a:rPr>
                <a:t>Les consommateurs</a:t>
              </a:r>
              <a:endParaRPr lang="en-ZA" sz="1400" b="1" dirty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4E9647-1482-134D-84AC-CC0593DCF420}"/>
                </a:ext>
              </a:extLst>
            </p:cNvPr>
            <p:cNvSpPr/>
            <p:nvPr/>
          </p:nvSpPr>
          <p:spPr>
            <a:xfrm>
              <a:off x="502617" y="2337818"/>
              <a:ext cx="2616599" cy="25545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Poppins" pitchFamily="2" charset="77"/>
                  <a:cs typeface="Poppins" pitchFamily="2" charset="77"/>
                </a:rPr>
                <a:t>Les consommateurs signalent une augmentation de la capacité de lever des fonds d'urgence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Poppins" pitchFamily="2" charset="77"/>
                  <a:cs typeface="Poppins" pitchFamily="2" charset="77"/>
                </a:rPr>
                <a:t>Les services financiers informels - en particulier le crédit informel - jouent un rôle majeur dans la gestion de la crise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Poppins" pitchFamily="2" charset="77"/>
                  <a:cs typeface="Poppins" pitchFamily="2" charset="77"/>
                </a:rPr>
                <a:t>Les banques et les IMF ont du mal à se positionner dans l'esprit des consommateurs en tant que partenaires des retombées économiques et de la reprise et;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Poppins" pitchFamily="2" charset="77"/>
                  <a:cs typeface="Poppins" pitchFamily="2" charset="77"/>
                </a:rPr>
                <a:t>Dès le début, les consommateurs sont passés au numérique là où il était raisonnable et abordable de le faire.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FEEE64-A457-9542-B78A-5B7CAC0022A9}"/>
              </a:ext>
            </a:extLst>
          </p:cNvPr>
          <p:cNvGrpSpPr/>
          <p:nvPr/>
        </p:nvGrpSpPr>
        <p:grpSpPr>
          <a:xfrm>
            <a:off x="3148639" y="2019589"/>
            <a:ext cx="2531141" cy="2436330"/>
            <a:chOff x="3211633" y="1840480"/>
            <a:chExt cx="2531141" cy="24363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7EC0CE-2455-ED45-837D-998EA03A38D6}"/>
                </a:ext>
              </a:extLst>
            </p:cNvPr>
            <p:cNvSpPr/>
            <p:nvPr/>
          </p:nvSpPr>
          <p:spPr>
            <a:xfrm>
              <a:off x="3211634" y="1840480"/>
              <a:ext cx="2531140" cy="411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ysClr val="windowText" lastClr="000000"/>
                  </a:solidFill>
                  <a:latin typeface="Poppins SemiBold" pitchFamily="2" charset="77"/>
                  <a:cs typeface="Poppins SemiBold" pitchFamily="2" charset="77"/>
                </a:rPr>
                <a:t>FSF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C256B9-3F93-8041-ACE9-EF96E6A2CE4C}"/>
                </a:ext>
              </a:extLst>
            </p:cNvPr>
            <p:cNvSpPr/>
            <p:nvPr/>
          </p:nvSpPr>
          <p:spPr>
            <a:xfrm>
              <a:off x="3211633" y="2337818"/>
              <a:ext cx="2531139" cy="19389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Poppins" pitchFamily="2" charset="77"/>
                  <a:cs typeface="Poppins" pitchFamily="2" charset="77"/>
                </a:rPr>
                <a:t>FSF a signalé une augmentation des prêts improductifs - un défi pour les prêteurs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Poppins" pitchFamily="2" charset="77"/>
                  <a:cs typeface="Poppins" pitchFamily="2" charset="77"/>
                </a:rPr>
                <a:t>Les «hypothèses» du modèle de crédit ne sont plus valables - nous devions appliquer des freins d'urgence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Poppins" pitchFamily="2" charset="77"/>
                  <a:cs typeface="Poppins" pitchFamily="2" charset="77"/>
                </a:rPr>
                <a:t>Dépôts retirés - pas en masse, mais dans certaines institutions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Poppins" pitchFamily="2" charset="77"/>
                  <a:cs typeface="Poppins" pitchFamily="2" charset="77"/>
                </a:rPr>
                <a:t>Le soutien aux engagements numériques a augmenté (pour ceux qui le pourraient)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4876BD-3C2B-C646-8946-461A78B8DAC3}"/>
              </a:ext>
            </a:extLst>
          </p:cNvPr>
          <p:cNvGrpSpPr/>
          <p:nvPr/>
        </p:nvGrpSpPr>
        <p:grpSpPr>
          <a:xfrm>
            <a:off x="5772199" y="2019589"/>
            <a:ext cx="2531140" cy="1513001"/>
            <a:chOff x="5835193" y="1840480"/>
            <a:chExt cx="2531140" cy="15130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9FD05D-A326-3141-A3D0-784816C6E21A}"/>
                </a:ext>
              </a:extLst>
            </p:cNvPr>
            <p:cNvSpPr/>
            <p:nvPr/>
          </p:nvSpPr>
          <p:spPr>
            <a:xfrm>
              <a:off x="5835193" y="1840480"/>
              <a:ext cx="2531140" cy="411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  <a:latin typeface="Poppins SemiBold" pitchFamily="2" charset="77"/>
                  <a:cs typeface="Poppins SemiBold" pitchFamily="2" charset="77"/>
                </a:rPr>
                <a:t>Régulateurs</a:t>
              </a:r>
              <a:endParaRPr lang="en-US" sz="1400" b="1" dirty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B4CAFD-8399-9846-9827-1469CE6B4E48}"/>
                </a:ext>
              </a:extLst>
            </p:cNvPr>
            <p:cNvSpPr/>
            <p:nvPr/>
          </p:nvSpPr>
          <p:spPr>
            <a:xfrm>
              <a:off x="5835193" y="2337818"/>
              <a:ext cx="2531138" cy="10156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Poppins" pitchFamily="2" charset="77"/>
                  <a:cs typeface="Poppins" pitchFamily="2" charset="77"/>
                </a:rPr>
                <a:t>Interventions d'urgence pour le crédit pour soutenir les banques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Poppins" pitchFamily="2" charset="77"/>
                  <a:cs typeface="Poppins" pitchFamily="2" charset="77"/>
                </a:rPr>
                <a:t>Permettre de jouer «en dehors des règles» pour obtenir du crédit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000" dirty="0">
                  <a:latin typeface="Poppins" pitchFamily="2" charset="77"/>
                  <a:cs typeface="Poppins" pitchFamily="2" charset="77"/>
                </a:rPr>
                <a:t>Canaux mobiles et numériques facilités</a:t>
              </a:r>
              <a:endParaRPr lang="en-US" sz="1400" dirty="0">
                <a:latin typeface="Poppins" pitchFamily="2" charset="77"/>
                <a:cs typeface="Poppins" pitchFamily="2" charset="77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2A98F3-9A57-9C40-A7E9-E48D6A074A7A}"/>
              </a:ext>
            </a:extLst>
          </p:cNvPr>
          <p:cNvGrpSpPr/>
          <p:nvPr/>
        </p:nvGrpSpPr>
        <p:grpSpPr>
          <a:xfrm>
            <a:off x="1342305" y="1161594"/>
            <a:ext cx="801191" cy="801191"/>
            <a:chOff x="1342305" y="1231391"/>
            <a:chExt cx="942680" cy="94268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7D4B7C4-C7DF-444E-8B45-160C74CB4639}"/>
                </a:ext>
              </a:extLst>
            </p:cNvPr>
            <p:cNvSpPr/>
            <p:nvPr/>
          </p:nvSpPr>
          <p:spPr>
            <a:xfrm>
              <a:off x="1342305" y="1231391"/>
              <a:ext cx="942680" cy="9426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177611BC-BBC0-1E4B-89C3-E85E19FA4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8063" t="25491" r="26040" b="29094"/>
            <a:stretch/>
          </p:blipFill>
          <p:spPr>
            <a:xfrm>
              <a:off x="1520545" y="1360109"/>
              <a:ext cx="622951" cy="616413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309553-E866-E94D-A19C-65852E9B760C}"/>
              </a:ext>
            </a:extLst>
          </p:cNvPr>
          <p:cNvGrpSpPr/>
          <p:nvPr/>
        </p:nvGrpSpPr>
        <p:grpSpPr>
          <a:xfrm>
            <a:off x="4028944" y="1161594"/>
            <a:ext cx="801191" cy="801191"/>
            <a:chOff x="4028944" y="1161594"/>
            <a:chExt cx="801191" cy="80119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8423AEC-C65A-244C-A3D5-019B80ECE324}"/>
                </a:ext>
              </a:extLst>
            </p:cNvPr>
            <p:cNvSpPr/>
            <p:nvPr/>
          </p:nvSpPr>
          <p:spPr>
            <a:xfrm>
              <a:off x="4028944" y="1161594"/>
              <a:ext cx="801191" cy="80119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BB694B69-6082-714C-A0E9-9C92C8339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5019" t="25649" r="22803" b="28935"/>
            <a:stretch/>
          </p:blipFill>
          <p:spPr>
            <a:xfrm>
              <a:off x="4126164" y="1245153"/>
              <a:ext cx="631591" cy="54973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197AB2-37FD-B94A-829F-23D3EB01CEB9}"/>
              </a:ext>
            </a:extLst>
          </p:cNvPr>
          <p:cNvGrpSpPr/>
          <p:nvPr/>
        </p:nvGrpSpPr>
        <p:grpSpPr>
          <a:xfrm>
            <a:off x="6715583" y="1161594"/>
            <a:ext cx="801191" cy="801191"/>
            <a:chOff x="6715583" y="1161594"/>
            <a:chExt cx="801191" cy="80119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7BAA008-4162-8544-B443-660E5F1DB79E}"/>
                </a:ext>
              </a:extLst>
            </p:cNvPr>
            <p:cNvSpPr/>
            <p:nvPr/>
          </p:nvSpPr>
          <p:spPr>
            <a:xfrm>
              <a:off x="6715583" y="1161594"/>
              <a:ext cx="801191" cy="80119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899D2A60-C243-374F-B917-6ACB0D0C9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9463" t="17033" r="8725" b="23453"/>
            <a:stretch/>
          </p:blipFill>
          <p:spPr>
            <a:xfrm>
              <a:off x="6843860" y="1289867"/>
              <a:ext cx="672914" cy="557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138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CE62C8-9177-49CE-9352-2B090466A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5" y="411205"/>
            <a:ext cx="8027443" cy="465888"/>
          </a:xfrm>
        </p:spPr>
        <p:txBody>
          <a:bodyPr/>
          <a:lstStyle/>
          <a:p>
            <a:r>
              <a:rPr lang="en-US" sz="1400" dirty="0" err="1"/>
              <a:t>Paiements</a:t>
            </a:r>
            <a:r>
              <a:rPr lang="en-US" sz="1400" dirty="0"/>
              <a:t> </a:t>
            </a:r>
            <a:r>
              <a:rPr lang="en-US" sz="1400" dirty="0" err="1"/>
              <a:t>digitaux</a:t>
            </a:r>
            <a:r>
              <a:rPr lang="en-US" sz="1400" dirty="0"/>
              <a:t> au Rwanda – Quant le </a:t>
            </a:r>
            <a:r>
              <a:rPr lang="en-US" sz="1400" dirty="0" err="1"/>
              <a:t>régulatuer</a:t>
            </a:r>
            <a:r>
              <a:rPr lang="en-US" sz="1400" dirty="0"/>
              <a:t>, les </a:t>
            </a:r>
            <a:r>
              <a:rPr lang="en-US" sz="1400" dirty="0" err="1"/>
              <a:t>fournisseurs</a:t>
            </a:r>
            <a:r>
              <a:rPr lang="en-US" sz="1400" dirty="0"/>
              <a:t> de services financiers et les marches </a:t>
            </a:r>
            <a:r>
              <a:rPr lang="en-US" sz="1400" dirty="0" err="1"/>
              <a:t>veulent</a:t>
            </a:r>
            <a:r>
              <a:rPr lang="en-US" sz="1400" dirty="0"/>
              <a:t> la </a:t>
            </a:r>
            <a:r>
              <a:rPr lang="en-US" sz="1400" dirty="0" err="1"/>
              <a:t>même</a:t>
            </a:r>
            <a:r>
              <a:rPr lang="en-US" sz="1400" dirty="0"/>
              <a:t> chose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1C3E1C-F6C7-2A4F-9176-2D72343310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AB115-14D1-4503-893D-F43D89848E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191005" y="815896"/>
            <a:ext cx="8328154" cy="39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8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981CB-5024-4BF4-A4AC-BDD1DC729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Bref</a:t>
            </a:r>
            <a:r>
              <a:rPr lang="en-US" dirty="0"/>
              <a:t> </a:t>
            </a:r>
            <a:r>
              <a:rPr lang="en-US" dirty="0" err="1"/>
              <a:t>échange</a:t>
            </a:r>
            <a:r>
              <a:rPr lang="en-US" dirty="0"/>
              <a:t> – COVID19 et perspectives ?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3784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6" y="411205"/>
            <a:ext cx="2612015" cy="493972"/>
          </a:xfrm>
        </p:spPr>
        <p:txBody>
          <a:bodyPr/>
          <a:lstStyle/>
          <a:p>
            <a:pPr>
              <a:tabLst>
                <a:tab pos="527050" algn="l"/>
              </a:tabLst>
            </a:pPr>
            <a:r>
              <a:rPr lang="en-US" dirty="0"/>
              <a:t>Engagement de </a:t>
            </a:r>
            <a:r>
              <a:rPr lang="en-US" dirty="0" err="1"/>
              <a:t>l’Audience</a:t>
            </a:r>
            <a:r>
              <a:rPr lang="en-US" dirty="0"/>
              <a:t> - </a:t>
            </a:r>
            <a:endParaRPr lang="en-ZA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3B17C-29A6-C640-9249-A0D1C9EF9E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2571750"/>
            <a:ext cx="8060358" cy="207749"/>
          </a:xfrm>
        </p:spPr>
        <p:txBody>
          <a:bodyPr/>
          <a:lstStyle/>
          <a:p>
            <a:r>
              <a:rPr lang="en-US" i="1" dirty="0" err="1"/>
              <a:t>Quelles</a:t>
            </a:r>
            <a:r>
              <a:rPr lang="en-US" i="1" dirty="0"/>
              <a:t> </a:t>
            </a:r>
            <a:r>
              <a:rPr lang="en-US" i="1" dirty="0" err="1"/>
              <a:t>sont</a:t>
            </a:r>
            <a:r>
              <a:rPr lang="en-US" i="1" dirty="0"/>
              <a:t> </a:t>
            </a:r>
            <a:r>
              <a:rPr lang="en-US" i="1" dirty="0" err="1"/>
              <a:t>vos</a:t>
            </a:r>
            <a:r>
              <a:rPr lang="en-US" i="1" dirty="0"/>
              <a:t> </a:t>
            </a:r>
            <a:r>
              <a:rPr lang="en-US" i="1" dirty="0" err="1"/>
              <a:t>vues</a:t>
            </a:r>
            <a:r>
              <a:rPr lang="en-US" i="1" dirty="0"/>
              <a:t>? </a:t>
            </a:r>
            <a:r>
              <a:rPr lang="en-US" i="1" dirty="0">
                <a:solidFill>
                  <a:srgbClr val="FF0000"/>
                </a:solidFill>
              </a:rPr>
              <a:t>SLIDO Details </a:t>
            </a:r>
            <a:r>
              <a:rPr lang="en-US" i="1" dirty="0" err="1">
                <a:solidFill>
                  <a:srgbClr val="FF0000"/>
                </a:solidFill>
              </a:rPr>
              <a:t>en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français</a:t>
            </a:r>
            <a:r>
              <a:rPr lang="en-US" i="1" dirty="0">
                <a:solidFill>
                  <a:srgbClr val="FF0000"/>
                </a:solidFill>
              </a:rPr>
              <a:t> et </a:t>
            </a:r>
            <a:r>
              <a:rPr lang="en-US" i="1" dirty="0" err="1">
                <a:solidFill>
                  <a:srgbClr val="FF0000"/>
                </a:solidFill>
              </a:rPr>
              <a:t>en</a:t>
            </a:r>
            <a:r>
              <a:rPr lang="en-US" i="1" dirty="0">
                <a:solidFill>
                  <a:srgbClr val="FF0000"/>
                </a:solidFill>
              </a:rPr>
              <a:t> anglaise 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198104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981CB-5024-4BF4-A4AC-BDD1DC729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Leçons</a:t>
            </a:r>
            <a:r>
              <a:rPr lang="en-US" dirty="0"/>
              <a:t> pour developer le mobile </a:t>
            </a:r>
            <a:r>
              <a:rPr lang="en-US" dirty="0" err="1"/>
              <a:t>en</a:t>
            </a:r>
            <a:r>
              <a:rPr lang="en-US" dirty="0"/>
              <a:t> Afrique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9451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EB18D-42CA-49B6-BA97-0750F80DB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018" y="351103"/>
            <a:ext cx="6720334" cy="286223"/>
          </a:xfrm>
        </p:spPr>
        <p:txBody>
          <a:bodyPr/>
          <a:lstStyle/>
          <a:p>
            <a:r>
              <a:rPr lang="en-US" dirty="0"/>
              <a:t>A quoi faut-il </a:t>
            </a:r>
            <a:r>
              <a:rPr lang="en-US" dirty="0" err="1"/>
              <a:t>s’attacher</a:t>
            </a:r>
            <a:r>
              <a:rPr lang="en-US" dirty="0"/>
              <a:t>? 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63C81-6EEB-4F38-8D1B-18BB29516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5328" y="1645078"/>
            <a:ext cx="2670533" cy="623248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téléphonie</a:t>
            </a:r>
            <a:r>
              <a:rPr lang="en-US" dirty="0"/>
              <a:t> mobile our les services financiers : un </a:t>
            </a:r>
            <a:r>
              <a:rPr lang="en-US" dirty="0" err="1"/>
              <a:t>paysage</a:t>
            </a:r>
            <a:r>
              <a:rPr lang="en-US" dirty="0"/>
              <a:t> </a:t>
            </a:r>
            <a:r>
              <a:rPr lang="en-US" dirty="0" err="1"/>
              <a:t>diversifié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B97B0-9DD0-41BC-8984-DC97C7D9CD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95328" y="2427178"/>
            <a:ext cx="2670533" cy="415498"/>
          </a:xfrm>
        </p:spPr>
        <p:txBody>
          <a:bodyPr/>
          <a:lstStyle/>
          <a:p>
            <a:r>
              <a:rPr lang="en-ZA" dirty="0"/>
              <a:t>Zimbabwe – le temps fait la </a:t>
            </a:r>
            <a:r>
              <a:rPr lang="en-ZA" dirty="0" err="1"/>
              <a:t>différence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5BC1B-670E-4823-8274-5044D04252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5328" y="3149892"/>
            <a:ext cx="2670533" cy="415498"/>
          </a:xfrm>
        </p:spPr>
        <p:txBody>
          <a:bodyPr/>
          <a:lstStyle/>
          <a:p>
            <a:r>
              <a:rPr lang="en-ZA" dirty="0"/>
              <a:t>Eswatini – Aller </a:t>
            </a:r>
            <a:r>
              <a:rPr lang="en-ZA" dirty="0" err="1"/>
              <a:t>là</a:t>
            </a:r>
            <a:r>
              <a:rPr lang="en-ZA" dirty="0"/>
              <a:t> </a:t>
            </a:r>
            <a:r>
              <a:rPr lang="en-ZA" dirty="0" err="1"/>
              <a:t>où</a:t>
            </a:r>
            <a:r>
              <a:rPr lang="en-ZA" dirty="0"/>
              <a:t> les </a:t>
            </a:r>
            <a:r>
              <a:rPr lang="en-ZA" dirty="0" err="1"/>
              <a:t>autres</a:t>
            </a:r>
            <a:r>
              <a:rPr lang="en-ZA" dirty="0"/>
              <a:t> ne </a:t>
            </a:r>
            <a:r>
              <a:rPr lang="en-ZA" dirty="0" err="1"/>
              <a:t>vont</a:t>
            </a:r>
            <a:r>
              <a:rPr lang="en-ZA" dirty="0"/>
              <a:t> pas </a:t>
            </a:r>
            <a:endParaRPr lang="en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04C1E7-0CD1-4C0E-AF16-24C31C3889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79B375-0A21-450E-B354-C69BBB0560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F1AC64-8DD6-4FCB-BCE8-05ED608BD7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50C734-C144-4F2E-80D7-100F169C67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98264" y="1645078"/>
            <a:ext cx="2670533" cy="623248"/>
          </a:xfrm>
        </p:spPr>
        <p:txBody>
          <a:bodyPr/>
          <a:lstStyle/>
          <a:p>
            <a:r>
              <a:rPr lang="en-ZA" dirty="0"/>
              <a:t>Tanzania – le succès </a:t>
            </a:r>
            <a:r>
              <a:rPr lang="en-ZA" dirty="0" err="1"/>
              <a:t>n’est</a:t>
            </a:r>
            <a:r>
              <a:rPr lang="en-ZA" dirty="0"/>
              <a:t> pas </a:t>
            </a:r>
            <a:r>
              <a:rPr lang="en-ZA" dirty="0" err="1"/>
              <a:t>uniquement</a:t>
            </a:r>
            <a:r>
              <a:rPr lang="en-ZA" dirty="0"/>
              <a:t> pour les grosses structures</a:t>
            </a:r>
            <a:endParaRPr lang="en-B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562F7A-73F4-473E-89E1-8F85F4C1CD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98264" y="2427178"/>
            <a:ext cx="2670533" cy="207749"/>
          </a:xfrm>
        </p:spPr>
        <p:txBody>
          <a:bodyPr/>
          <a:lstStyle/>
          <a:p>
            <a:r>
              <a:rPr lang="en-ZA" dirty="0"/>
              <a:t>Discussion </a:t>
            </a:r>
            <a:r>
              <a:rPr lang="en-ZA" dirty="0" err="1"/>
              <a:t>en</a:t>
            </a:r>
            <a:r>
              <a:rPr lang="en-ZA" dirty="0"/>
              <a:t> panel</a:t>
            </a:r>
            <a:endParaRPr lang="en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824814-3844-43F8-8078-409D6CB3D6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8264" y="3149327"/>
            <a:ext cx="2670533" cy="207749"/>
          </a:xfrm>
        </p:spPr>
        <p:txBody>
          <a:bodyPr/>
          <a:lstStyle/>
          <a:p>
            <a:r>
              <a:rPr lang="en-ZA" dirty="0"/>
              <a:t>Engagement de </a:t>
            </a:r>
            <a:r>
              <a:rPr lang="en-ZA" dirty="0" err="1"/>
              <a:t>l’Audience</a:t>
            </a:r>
            <a:endParaRPr lang="en-B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4E8C80B-912E-4FAB-BC76-8C82B0CF6A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CC8FA3-56E1-4582-B245-701DC8A21E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AE8CDF-A889-4D10-B941-A9594EE425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2584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DA0CE0-9FD5-4BA4-8547-F620A1F5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5" y="411205"/>
            <a:ext cx="5947035" cy="286223"/>
          </a:xfrm>
        </p:spPr>
        <p:txBody>
          <a:bodyPr>
            <a:noAutofit/>
          </a:bodyPr>
          <a:lstStyle/>
          <a:p>
            <a:r>
              <a:rPr lang="en-US" dirty="0"/>
              <a:t>La </a:t>
            </a:r>
            <a:r>
              <a:rPr lang="en-US" dirty="0" err="1"/>
              <a:t>monnaie</a:t>
            </a:r>
            <a:r>
              <a:rPr lang="en-US" dirty="0"/>
              <a:t> mobile </a:t>
            </a:r>
            <a:r>
              <a:rPr lang="en-US" dirty="0" err="1"/>
              <a:t>en</a:t>
            </a:r>
            <a:r>
              <a:rPr lang="en-US" dirty="0"/>
              <a:t> Afrique – </a:t>
            </a:r>
            <a:r>
              <a:rPr lang="en-US" dirty="0" err="1"/>
              <a:t>l’hisoite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quelques</a:t>
            </a:r>
            <a:r>
              <a:rPr lang="en-US" dirty="0"/>
              <a:t> points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983311-18B8-4818-8D3F-611A08580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025" y="1283583"/>
            <a:ext cx="8060358" cy="2008755"/>
          </a:xfrm>
        </p:spPr>
        <p:txBody>
          <a:bodyPr/>
          <a:lstStyle/>
          <a:p>
            <a:r>
              <a:rPr lang="en-US" sz="1800" i="1" dirty="0" err="1">
                <a:latin typeface="Poppins" pitchFamily="2" charset="77"/>
                <a:cs typeface="Poppins" pitchFamily="2" charset="77"/>
              </a:rPr>
              <a:t>D’où</a:t>
            </a:r>
            <a:r>
              <a:rPr lang="en-US" sz="1800" i="1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i="1" dirty="0" err="1">
                <a:latin typeface="Poppins" pitchFamily="2" charset="77"/>
                <a:cs typeface="Poppins" pitchFamily="2" charset="77"/>
              </a:rPr>
              <a:t>venons</a:t>
            </a:r>
            <a:r>
              <a:rPr lang="en-US" sz="1800" i="1" dirty="0">
                <a:latin typeface="Poppins" pitchFamily="2" charset="77"/>
                <a:cs typeface="Poppins" pitchFamily="2" charset="77"/>
              </a:rPr>
              <a:t>-nous ?</a:t>
            </a:r>
            <a:endParaRPr lang="en-ZA" sz="1800" i="1" dirty="0">
              <a:latin typeface="Poppins" pitchFamily="2" charset="77"/>
              <a:cs typeface="Poppins" pitchFamily="2" charset="77"/>
            </a:endParaRPr>
          </a:p>
          <a:p>
            <a:endParaRPr lang="en-US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Poppins" pitchFamily="2" charset="77"/>
                <a:cs typeface="Poppins" pitchFamily="2" charset="77"/>
              </a:rPr>
              <a:t>L’Afrique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de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l’Est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a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été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l’une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des premières regions du monde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où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l’argent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mobile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s’est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développé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à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grande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echelle;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Poppins" pitchFamily="2" charset="77"/>
                <a:cs typeface="Poppins" pitchFamily="2" charset="77"/>
              </a:rPr>
              <a:t>Depuis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lors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l’Afrqiue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du Sud a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expérimenté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une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adoption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en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croissance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, avec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quelques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succès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Poppins" pitchFamily="2" charset="77"/>
                <a:cs typeface="Poppins" pitchFamily="2" charset="77"/>
              </a:rPr>
              <a:t>L’argent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mobile se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développe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maintenant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sur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différents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à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travers le continent et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à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des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vitesses</a:t>
            </a:r>
            <a:r>
              <a:rPr lang="en-US" sz="12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dirty="0" err="1">
                <a:latin typeface="Poppins" pitchFamily="2" charset="77"/>
                <a:cs typeface="Poppins" pitchFamily="2" charset="77"/>
              </a:rPr>
              <a:t>différentes</a:t>
            </a:r>
            <a:endParaRPr lang="en-US" sz="1200" dirty="0">
              <a:latin typeface="Poppins" pitchFamily="2" charset="77"/>
              <a:cs typeface="Poppins" pitchFamily="2" charset="77"/>
            </a:endParaRPr>
          </a:p>
          <a:p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11575682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cale2Save">
      <a:dk1>
        <a:srgbClr val="000000"/>
      </a:dk1>
      <a:lt1>
        <a:srgbClr val="FFFFFF"/>
      </a:lt1>
      <a:dk2>
        <a:srgbClr val="A1A09F"/>
      </a:dk2>
      <a:lt2>
        <a:srgbClr val="E7E6E6"/>
      </a:lt2>
      <a:accent1>
        <a:srgbClr val="FFE22F"/>
      </a:accent1>
      <a:accent2>
        <a:srgbClr val="A1A09F"/>
      </a:accent2>
      <a:accent3>
        <a:srgbClr val="FFE963"/>
      </a:accent3>
      <a:accent4>
        <a:srgbClr val="FFFFFF"/>
      </a:accent4>
      <a:accent5>
        <a:srgbClr val="2E2C2B"/>
      </a:accent5>
      <a:accent6>
        <a:srgbClr val="A1A09F"/>
      </a:accent6>
      <a:hlink>
        <a:srgbClr val="FFE22F"/>
      </a:hlink>
      <a:folHlink>
        <a:srgbClr val="2E2C2B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2C1C50AA29C4983B729AA6CBD8932" ma:contentTypeVersion="28" ma:contentTypeDescription="Create a new document." ma:contentTypeScope="" ma:versionID="9119a43d703f2592c62c984674356e1a">
  <xsd:schema xmlns:xsd="http://www.w3.org/2001/XMLSchema" xmlns:xs="http://www.w3.org/2001/XMLSchema" xmlns:p="http://schemas.microsoft.com/office/2006/metadata/properties" xmlns:ns1="http://schemas.microsoft.com/sharepoint/v3" xmlns:ns2="c729ed0c-25ed-47f2-9298-9821a13b4505" xmlns:ns3="b5248ee5-c835-4ea2-905e-45a95243efce" targetNamespace="http://schemas.microsoft.com/office/2006/metadata/properties" ma:root="true" ma:fieldsID="8faef47033d0eb85688a8b1663ec96ff" ns1:_="" ns2:_="" ns3:_="">
    <xsd:import namespace="http://schemas.microsoft.com/sharepoint/v3"/>
    <xsd:import namespace="c729ed0c-25ed-47f2-9298-9821a13b4505"/>
    <xsd:import namespace="b5248ee5-c835-4ea2-905e-45a95243efc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anager_x0020_Comments_x0020_to_x0020_show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9ed0c-25ed-47f2-9298-9821a13b4505" elementFormDefault="qualified">
    <xsd:import namespace="http://schemas.microsoft.com/office/2006/documentManagement/types"/>
    <xsd:import namespace="http://schemas.microsoft.com/office/infopath/2007/PartnerControls"/>
    <xsd:element name="Manager_x0020_Comments_x0020_to_x0020_show" ma:index="10" nillable="true" ma:displayName="Manager Comments to show" ma:internalName="Manager_x0020_Comments_x0020_to_x0020_show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48ee5-c835-4ea2-905e-45a95243efc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 user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nager_x0020_Comments_x0020_to_x0020_show xmlns="c729ed0c-25ed-47f2-9298-9821a13b450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3FDC88-3095-4204-94A5-AEF676DFA0FD}"/>
</file>

<file path=customXml/itemProps2.xml><?xml version="1.0" encoding="utf-8"?>
<ds:datastoreItem xmlns:ds="http://schemas.openxmlformats.org/officeDocument/2006/customXml" ds:itemID="{8CE1F0DE-1A73-4336-90A7-3C9622915C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427D33-C592-4955-8550-251CEE803F82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28ac9d4c-8ad7-447e-a617-54ae4ee136cb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13586</TotalTime>
  <Words>1089</Words>
  <Application>Microsoft Office PowerPoint</Application>
  <PresentationFormat>On-screen Show (16:9)</PresentationFormat>
  <Paragraphs>95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Poppins</vt:lpstr>
      <vt:lpstr>Poppins SemiBold</vt:lpstr>
      <vt:lpstr>Work Sans</vt:lpstr>
      <vt:lpstr>Kantoorthema</vt:lpstr>
      <vt:lpstr>Scale2Save : Séries de Webinaires La banque de detail et d’épargne en Afrique  Etudes de cas</vt:lpstr>
      <vt:lpstr>PowerPoint Presentation</vt:lpstr>
      <vt:lpstr>PowerPoint Presentation</vt:lpstr>
      <vt:lpstr>PowerPoint Presentation</vt:lpstr>
      <vt:lpstr>Bref échange – COVID19 et perspectives ?</vt:lpstr>
      <vt:lpstr>PowerPoint Presentation</vt:lpstr>
      <vt:lpstr>Leçons pour developer le mobile en Afrique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Message clé: le context du pays a son importance!</vt:lpstr>
      <vt:lpstr>PowerPoint Presentation</vt:lpstr>
      <vt:lpstr>PowerPoint Presentation</vt:lpstr>
      <vt:lpstr>PowerPoint Presentation</vt:lpstr>
      <vt:lpstr>Leçons à tirer de ce cas </vt:lpstr>
      <vt:lpstr>PowerPoint Presentation</vt:lpstr>
      <vt:lpstr>PowerPoint Presentation</vt:lpstr>
      <vt:lpstr>PowerPoint Presentation</vt:lpstr>
      <vt:lpstr>PowerPoint Presentation</vt:lpstr>
      <vt:lpstr>Les leçons à tirer de ce cas </vt:lpstr>
      <vt:lpstr>PowerPoint Presentation</vt:lpstr>
      <vt:lpstr>Lignes directrices et perspectives - Leçons</vt:lpstr>
      <vt:lpstr>Discussion en panel : Faire du mobile une réalité</vt:lpstr>
      <vt:lpstr>Engagement de l’Audience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Scale2Save Webinar Series 30 March Presentation - French</dc:title>
  <dc:creator>Microsoft Office User</dc:creator>
  <cp:keywords/>
  <cp:lastModifiedBy>Sean Brish</cp:lastModifiedBy>
  <cp:revision>176</cp:revision>
  <dcterms:created xsi:type="dcterms:W3CDTF">2018-10-24T09:07:40Z</dcterms:created>
  <dcterms:modified xsi:type="dcterms:W3CDTF">2021-03-31T07:37:28Z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0x0101008992C1C50AA29C4983B729AA6CBD8932</vt:lpwstr>
  </property>
  <property fmtid="{D5CDD505-2E9C-101B-9397-08002B2CF9AE}" pid="3" name="d6de29b5d2fe47ee8d933dbeff8671b5">
    <vt:lpwstr/>
  </property>
  <property fmtid="{D5CDD505-2E9C-101B-9397-08002B2CF9AE}" pid="4" name="TaxCatchAll">
    <vt:lpwstr/>
  </property>
</Properties>
</file>