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1"/>
  </p:notesMasterIdLst>
  <p:sldIdLst>
    <p:sldId id="256" r:id="rId5"/>
    <p:sldId id="507" r:id="rId6"/>
    <p:sldId id="531" r:id="rId7"/>
    <p:sldId id="504" r:id="rId8"/>
    <p:sldId id="510" r:id="rId9"/>
    <p:sldId id="532" r:id="rId10"/>
    <p:sldId id="506" r:id="rId11"/>
    <p:sldId id="511" r:id="rId12"/>
    <p:sldId id="533" r:id="rId13"/>
    <p:sldId id="513" r:id="rId14"/>
    <p:sldId id="515" r:id="rId15"/>
    <p:sldId id="514" r:id="rId16"/>
    <p:sldId id="516" r:id="rId17"/>
    <p:sldId id="517" r:id="rId18"/>
    <p:sldId id="518" r:id="rId19"/>
    <p:sldId id="534" r:id="rId20"/>
    <p:sldId id="520" r:id="rId21"/>
    <p:sldId id="521" r:id="rId22"/>
    <p:sldId id="522" r:id="rId23"/>
    <p:sldId id="525" r:id="rId24"/>
    <p:sldId id="535" r:id="rId25"/>
    <p:sldId id="528" r:id="rId26"/>
    <p:sldId id="536" r:id="rId27"/>
    <p:sldId id="530" r:id="rId28"/>
    <p:sldId id="537" r:id="rId29"/>
    <p:sldId id="538" r:id="rId30"/>
  </p:sldIdLst>
  <p:sldSz cx="9144000" cy="5143500" type="screen16x9"/>
  <p:notesSz cx="6858000" cy="9144000"/>
  <p:defaultTextStyle>
    <a:defPPr>
      <a:defRPr lang="nl-B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elina Angelow" initials="WA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2F"/>
    <a:srgbClr val="FFE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563"/>
  </p:normalViewPr>
  <p:slideViewPr>
    <p:cSldViewPr snapToGrid="0" snapToObjects="1" showGuides="1">
      <p:cViewPr varScale="1">
        <p:scale>
          <a:sx n="131" d="100"/>
          <a:sy n="131" d="100"/>
        </p:scale>
        <p:origin x="62" y="610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6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C24E0-E7B6-4258-85EA-339A789F8C90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1B1DE-25B6-4784-B1FD-CCE41A655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7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E2E3BD1-6942-364B-9A7B-59A2F3A6B0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2542" y="325407"/>
            <a:ext cx="4514133" cy="31937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4277759-4DE5-1B45-A3CC-17F24BF59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488655"/>
            <a:ext cx="6858000" cy="355867"/>
          </a:xfrm>
        </p:spPr>
        <p:txBody>
          <a:bodyPr lIns="0" tIns="0" rIns="0" bIns="0" anchor="t" anchorCtr="0">
            <a:spAutoFit/>
          </a:bodyPr>
          <a:lstStyle>
            <a:lvl1pPr algn="ctr">
              <a:defRPr sz="2500"/>
            </a:lvl1pPr>
          </a:lstStyle>
          <a:p>
            <a:endParaRPr lang="en-US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007" y="411205"/>
            <a:ext cx="154090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nl-NL" dirty="0"/>
              <a:t>Date</a:t>
            </a:r>
            <a:endParaRPr lang="nl-BE" dirty="0"/>
          </a:p>
        </p:txBody>
      </p:sp>
      <p:pic>
        <p:nvPicPr>
          <p:cNvPr id="8" name="Afbeelding 31">
            <a:extLst>
              <a:ext uri="{FF2B5EF4-FFF2-40B4-BE49-F238E27FC236}">
                <a16:creationId xmlns:a16="http://schemas.microsoft.com/office/drawing/2014/main" id="{7BA644C4-F12A-4FC6-AC19-A2B6CD2C5B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8526" y="4090692"/>
            <a:ext cx="1541418" cy="10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64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3C91517-7535-524B-BD3F-DA560E85ED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3130550"/>
            <a:ext cx="2689225" cy="1187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DAB807-D2AD-6544-871E-576FFEF186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0057" y="545008"/>
            <a:ext cx="5235661" cy="3718156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0083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3C91517-7535-524B-BD3F-DA560E85ED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1277528"/>
            <a:ext cx="2689225" cy="1187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DAB807-D2AD-6544-871E-576FFEF186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87" y="2785590"/>
            <a:ext cx="3340250" cy="1766514"/>
          </a:xfr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EDBABEA1-B583-C442-BD7C-A765A1057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9762" y="2785590"/>
            <a:ext cx="3340250" cy="1766514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595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DAB807-D2AD-6544-871E-576FFEF186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731" y="926510"/>
            <a:ext cx="4850558" cy="3625594"/>
          </a:xfr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F5BDDAD0-9025-2441-9280-12104BE78A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8243" y="926510"/>
            <a:ext cx="2899636" cy="1792467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8" name="Tijdelijke aanduiding voor afbeelding 2">
            <a:extLst>
              <a:ext uri="{FF2B5EF4-FFF2-40B4-BE49-F238E27FC236}">
                <a16:creationId xmlns:a16="http://schemas.microsoft.com/office/drawing/2014/main" id="{5DD0AE78-7409-EC46-8470-14AEBD41B3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78243" y="2804765"/>
            <a:ext cx="2899636" cy="1747339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290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3132BED-30EE-D541-97BB-3626FAECFF55}"/>
              </a:ext>
            </a:extLst>
          </p:cNvPr>
          <p:cNvSpPr/>
          <p:nvPr userDrawn="1"/>
        </p:nvSpPr>
        <p:spPr>
          <a:xfrm>
            <a:off x="587396" y="532895"/>
            <a:ext cx="7981319" cy="4087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277759-4DE5-1B45-A3CC-17F24BF59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532" y="2443638"/>
            <a:ext cx="7122935" cy="341632"/>
          </a:xfrm>
        </p:spPr>
        <p:txBody>
          <a:bodyPr vert="horz" wrap="square" lIns="0" tIns="0" rIns="0" bIns="0" anchor="b">
            <a:spAutoFit/>
          </a:bodyPr>
          <a:lstStyle>
            <a:lvl1pPr algn="ctr">
              <a:defRPr sz="24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42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8772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2034518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3786731C-2771-5E41-ACC5-C15024EDE3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5328" y="1645078"/>
            <a:ext cx="2670533" cy="213520"/>
          </a:xfr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sp>
        <p:nvSpPr>
          <p:cNvPr id="39" name="Tijdelijke aanduiding voor tekst 36">
            <a:extLst>
              <a:ext uri="{FF2B5EF4-FFF2-40B4-BE49-F238E27FC236}">
                <a16:creationId xmlns:a16="http://schemas.microsoft.com/office/drawing/2014/main" id="{60F377CD-E597-7545-AD2A-039C2C6065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95328" y="2427178"/>
            <a:ext cx="2670533" cy="21352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sp>
        <p:nvSpPr>
          <p:cNvPr id="41" name="Tijdelijke aanduiding voor tekst 36">
            <a:extLst>
              <a:ext uri="{FF2B5EF4-FFF2-40B4-BE49-F238E27FC236}">
                <a16:creationId xmlns:a16="http://schemas.microsoft.com/office/drawing/2014/main" id="{ABB16FE5-AD5F-664F-B658-C2B17A7C28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5328" y="3149892"/>
            <a:ext cx="2670533" cy="21352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9C579E4A-2355-374C-827A-3CE4CBAC2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5725" y="1641475"/>
            <a:ext cx="390525" cy="3746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3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BE" dirty="0"/>
              <a:t>01</a:t>
            </a:r>
          </a:p>
        </p:txBody>
      </p:sp>
      <p:sp>
        <p:nvSpPr>
          <p:cNvPr id="44" name="Tijdelijke aanduiding voor tekst 42">
            <a:extLst>
              <a:ext uri="{FF2B5EF4-FFF2-40B4-BE49-F238E27FC236}">
                <a16:creationId xmlns:a16="http://schemas.microsoft.com/office/drawing/2014/main" id="{9E3CF387-F28F-0240-A6C0-6028E506D4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683" y="2410540"/>
            <a:ext cx="474568" cy="427040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BE" dirty="0"/>
              <a:t>02</a:t>
            </a:r>
          </a:p>
        </p:txBody>
      </p:sp>
      <p:sp>
        <p:nvSpPr>
          <p:cNvPr id="45" name="Tijdelijke aanduiding voor tekst 42">
            <a:extLst>
              <a:ext uri="{FF2B5EF4-FFF2-40B4-BE49-F238E27FC236}">
                <a16:creationId xmlns:a16="http://schemas.microsoft.com/office/drawing/2014/main" id="{2235FC42-CFA4-5A4A-ABDF-06EBF8CB52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3237" y="3149327"/>
            <a:ext cx="523013" cy="371995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3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BE" dirty="0"/>
              <a:t>03</a:t>
            </a:r>
          </a:p>
        </p:txBody>
      </p:sp>
      <p:sp>
        <p:nvSpPr>
          <p:cNvPr id="46" name="Tijdelijke aanduiding voor tekst 36">
            <a:extLst>
              <a:ext uri="{FF2B5EF4-FFF2-40B4-BE49-F238E27FC236}">
                <a16:creationId xmlns:a16="http://schemas.microsoft.com/office/drawing/2014/main" id="{E8B0365C-C526-4841-ABF9-08A6D6B040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98264" y="1645078"/>
            <a:ext cx="2670533" cy="21352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sp>
        <p:nvSpPr>
          <p:cNvPr id="47" name="Tijdelijke aanduiding voor tekst 36">
            <a:extLst>
              <a:ext uri="{FF2B5EF4-FFF2-40B4-BE49-F238E27FC236}">
                <a16:creationId xmlns:a16="http://schemas.microsoft.com/office/drawing/2014/main" id="{3E08A4EC-1041-7A44-AA0E-D38CECBDFE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98264" y="2427178"/>
            <a:ext cx="2670533" cy="21352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sp>
        <p:nvSpPr>
          <p:cNvPr id="48" name="Tijdelijke aanduiding voor tekst 36">
            <a:extLst>
              <a:ext uri="{FF2B5EF4-FFF2-40B4-BE49-F238E27FC236}">
                <a16:creationId xmlns:a16="http://schemas.microsoft.com/office/drawing/2014/main" id="{74C90F4B-FE29-0249-923E-FC36E55EF4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8264" y="3149327"/>
            <a:ext cx="2670533" cy="21352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sp>
        <p:nvSpPr>
          <p:cNvPr id="49" name="Tijdelijke aanduiding voor tekst 42">
            <a:extLst>
              <a:ext uri="{FF2B5EF4-FFF2-40B4-BE49-F238E27FC236}">
                <a16:creationId xmlns:a16="http://schemas.microsoft.com/office/drawing/2014/main" id="{96345466-7C86-7B45-870A-B6F138D495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6173" y="1641475"/>
            <a:ext cx="523013" cy="45731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3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BE" dirty="0"/>
              <a:t>04</a:t>
            </a:r>
          </a:p>
        </p:txBody>
      </p:sp>
      <p:sp>
        <p:nvSpPr>
          <p:cNvPr id="50" name="Tijdelijke aanduiding voor tekst 42">
            <a:extLst>
              <a:ext uri="{FF2B5EF4-FFF2-40B4-BE49-F238E27FC236}">
                <a16:creationId xmlns:a16="http://schemas.microsoft.com/office/drawing/2014/main" id="{57EEA92B-A071-0E49-B93E-9899427A00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6173" y="2410540"/>
            <a:ext cx="523014" cy="427040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BE" dirty="0"/>
              <a:t>05</a:t>
            </a:r>
          </a:p>
        </p:txBody>
      </p:sp>
      <p:sp>
        <p:nvSpPr>
          <p:cNvPr id="51" name="Tijdelijke aanduiding voor tekst 42">
            <a:extLst>
              <a:ext uri="{FF2B5EF4-FFF2-40B4-BE49-F238E27FC236}">
                <a16:creationId xmlns:a16="http://schemas.microsoft.com/office/drawing/2014/main" id="{DBF9C6C6-41FF-E848-9459-8FF2B83170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26173" y="3149327"/>
            <a:ext cx="523013" cy="371995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3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BE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483087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3132BED-30EE-D541-97BB-3626FAECFF55}"/>
              </a:ext>
            </a:extLst>
          </p:cNvPr>
          <p:cNvSpPr/>
          <p:nvPr userDrawn="1"/>
        </p:nvSpPr>
        <p:spPr>
          <a:xfrm>
            <a:off x="587396" y="532895"/>
            <a:ext cx="7981319" cy="4087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277759-4DE5-1B45-A3CC-17F24BF595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7664" y="941163"/>
            <a:ext cx="582854" cy="427040"/>
          </a:xfrm>
        </p:spPr>
        <p:txBody>
          <a:bodyPr vert="horz" wrap="square" lIns="0" tIns="0" rIns="0" bIns="0" anchor="b">
            <a:spAutoFit/>
          </a:bodyPr>
          <a:lstStyle>
            <a:lvl1pPr algn="l">
              <a:defRPr sz="3000"/>
            </a:lvl1pPr>
          </a:lstStyle>
          <a:p>
            <a:r>
              <a:rPr lang="nl-NL" dirty="0"/>
              <a:t>01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F8F9F2-9CF1-2547-AC25-A3FCF3669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933" y="2029278"/>
            <a:ext cx="6437312" cy="1616211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</a:lstStyle>
          <a:p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B9F2B74-4AEF-654B-A8ED-772D887B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7664" y="1419704"/>
            <a:ext cx="2230438" cy="21352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5782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ody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3C91517-7535-524B-BD3F-DA560E85ED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1283583"/>
            <a:ext cx="8060358" cy="20774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4550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ody tekst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3C91517-7535-524B-BD3F-DA560E85ED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1283583"/>
            <a:ext cx="8060358" cy="207749"/>
          </a:xfrm>
        </p:spPr>
        <p:txBody>
          <a:bodyPr wrap="square" lIns="0" tIns="0" rIns="0" bIns="0" numCol="2" spcCol="360000">
            <a:sp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934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kst en ic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3C91517-7535-524B-BD3F-DA560E85ED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3164" y="1640865"/>
            <a:ext cx="7173718" cy="138499"/>
          </a:xfrm>
        </p:spPr>
        <p:txBody>
          <a:bodyPr wrap="square" lIns="0" tIns="0" rIns="0" bIns="0" numCol="2" spcCol="1260000">
            <a:spAutoFit/>
          </a:bodyPr>
          <a:lstStyle>
            <a:lvl1pPr marL="0" indent="0">
              <a:buNone/>
              <a:defRPr sz="1000"/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CD87573-2099-3846-B0C7-153194657A33}"/>
              </a:ext>
            </a:extLst>
          </p:cNvPr>
          <p:cNvCxnSpPr/>
          <p:nvPr userDrawn="1"/>
        </p:nvCxnSpPr>
        <p:spPr>
          <a:xfrm>
            <a:off x="985602" y="1734589"/>
            <a:ext cx="35467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7F10809-1D87-3545-A8B3-230E425A0BDF}"/>
              </a:ext>
            </a:extLst>
          </p:cNvPr>
          <p:cNvCxnSpPr/>
          <p:nvPr userDrawn="1"/>
        </p:nvCxnSpPr>
        <p:spPr>
          <a:xfrm>
            <a:off x="5161929" y="1734589"/>
            <a:ext cx="35467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09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ody tekst - black bl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5BCA0807-D398-1149-996A-22FCCDCFAD05}"/>
              </a:ext>
            </a:extLst>
          </p:cNvPr>
          <p:cNvSpPr/>
          <p:nvPr userDrawn="1"/>
        </p:nvSpPr>
        <p:spPr>
          <a:xfrm>
            <a:off x="593454" y="1289850"/>
            <a:ext cx="7951040" cy="29914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E8068B-4A80-1648-A9A2-74C9F2C387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516" y="1654217"/>
            <a:ext cx="7993063" cy="20774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182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8" name="Tijdelijke aanduiding voor tabel 7">
            <a:extLst>
              <a:ext uri="{FF2B5EF4-FFF2-40B4-BE49-F238E27FC236}">
                <a16:creationId xmlns:a16="http://schemas.microsoft.com/office/drawing/2014/main" id="{D6ADC16D-A4A0-9540-8C81-215B54BF8AC4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11187" y="1277485"/>
            <a:ext cx="7963583" cy="3336904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74079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10" name="Tijdelijke aanduiding voor grafiek 9">
            <a:extLst>
              <a:ext uri="{FF2B5EF4-FFF2-40B4-BE49-F238E27FC236}">
                <a16:creationId xmlns:a16="http://schemas.microsoft.com/office/drawing/2014/main" id="{EB4BF480-B101-ED46-9452-DBD16ECC2CB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621266" y="1271588"/>
            <a:ext cx="4821059" cy="3046412"/>
          </a:xfrm>
        </p:spPr>
        <p:txBody>
          <a:bodyPr/>
          <a:lstStyle/>
          <a:p>
            <a:endParaRPr lang="nl-BE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3C91517-7535-524B-BD3F-DA560E85ED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3130550"/>
            <a:ext cx="2689225" cy="1187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838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6937-B21D-A04F-8856-F3D17278658A}" type="datetimeFigureOut">
              <a:rPr lang="nl-BE" smtClean="0"/>
              <a:t>31/03/2021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9B274-61D3-D048-9B9C-6C1110B559C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436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5" r:id="rId3"/>
    <p:sldLayoutId id="2147483679" r:id="rId4"/>
    <p:sldLayoutId id="2147483680" r:id="rId5"/>
    <p:sldLayoutId id="2147483681" r:id="rId6"/>
    <p:sldLayoutId id="2147483677" r:id="rId7"/>
    <p:sldLayoutId id="2147483678" r:id="rId8"/>
    <p:sldLayoutId id="2147483676" r:id="rId9"/>
    <p:sldLayoutId id="2147483683" r:id="rId10"/>
    <p:sldLayoutId id="2147483684" r:id="rId11"/>
    <p:sldLayoutId id="2147483685" r:id="rId12"/>
    <p:sldLayoutId id="214748368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Work Sans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2265264-F8AB-4D3C-8C73-B6502DC48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488655"/>
            <a:ext cx="6858000" cy="997196"/>
          </a:xfrm>
        </p:spPr>
        <p:txBody>
          <a:bodyPr/>
          <a:lstStyle/>
          <a:p>
            <a:r>
              <a:rPr lang="en-US" sz="2400" dirty="0"/>
              <a:t>Scale2Save Webinar Series</a:t>
            </a:r>
            <a:br>
              <a:rPr lang="en-US" sz="2400" dirty="0"/>
            </a:br>
            <a:r>
              <a:rPr lang="en-US" sz="2400" b="0" dirty="0"/>
              <a:t>State</a:t>
            </a:r>
            <a:r>
              <a:rPr lang="en-US" sz="2400" dirty="0"/>
              <a:t> </a:t>
            </a:r>
            <a:r>
              <a:rPr lang="en-US" sz="2400" b="0" dirty="0"/>
              <a:t>of</a:t>
            </a:r>
            <a:r>
              <a:rPr lang="en-US" sz="2400" dirty="0"/>
              <a:t> </a:t>
            </a:r>
            <a:r>
              <a:rPr lang="en-US" sz="2400" b="0" dirty="0"/>
              <a:t>Savings and Retail Banking in Africa</a:t>
            </a:r>
            <a:br>
              <a:rPr lang="en-US" sz="2400" b="0" dirty="0"/>
            </a:br>
            <a:r>
              <a:rPr lang="en-US" sz="2400" b="0" dirty="0"/>
              <a:t>Case Studies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DA686F-020C-4571-B1B2-207A5EAD8E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30 March 2021</a:t>
            </a:r>
          </a:p>
        </p:txBody>
      </p:sp>
    </p:spTree>
    <p:extLst>
      <p:ext uri="{BB962C8B-B14F-4D97-AF65-F5344CB8AC3E}">
        <p14:creationId xmlns:p14="http://schemas.microsoft.com/office/powerpoint/2010/main" val="53453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7993990" cy="286223"/>
          </a:xfrm>
        </p:spPr>
        <p:txBody>
          <a:bodyPr/>
          <a:lstStyle/>
          <a:p>
            <a:r>
              <a:rPr lang="en-US" dirty="0"/>
              <a:t>Kenya – A large scale success story and seen as the ‘cradle of mobile money’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4BEA1-948A-4799-89F3-E17E62666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95" y="820513"/>
            <a:ext cx="7581901" cy="42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1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5" y="411205"/>
            <a:ext cx="8005141" cy="286223"/>
          </a:xfrm>
        </p:spPr>
        <p:txBody>
          <a:bodyPr/>
          <a:lstStyle/>
          <a:p>
            <a:r>
              <a:rPr lang="en-US" dirty="0"/>
              <a:t>The Kenyan case – More accounts does not mean more usage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97130-B3A9-4287-830A-53BBAB4B7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16" y="896893"/>
            <a:ext cx="5288964" cy="3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0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8005140" cy="286223"/>
          </a:xfrm>
        </p:spPr>
        <p:txBody>
          <a:bodyPr/>
          <a:lstStyle/>
          <a:p>
            <a:r>
              <a:rPr lang="en-US" dirty="0"/>
              <a:t>From accounts to usage – Different stories in different markets (Usage per year)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6AA3B4-CEF6-3A47-B139-3A4ABDC971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F1C52-326C-4669-A11E-8EA83363C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6" y="879145"/>
            <a:ext cx="8309436" cy="35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4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981CB-5024-4BF4-A4AC-BDD1DC729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message: Country context matters!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6162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8016292" cy="286223"/>
          </a:xfrm>
        </p:spPr>
        <p:txBody>
          <a:bodyPr/>
          <a:lstStyle/>
          <a:p>
            <a:r>
              <a:rPr lang="en-US" dirty="0"/>
              <a:t>Zimbabwe – From humble beginnings to new heights in mobile money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7B3930-3F70-5948-9B4C-030EA23C8E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471E5-53C6-4319-B0D2-BD907EF4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6" y="751973"/>
            <a:ext cx="8328154" cy="39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4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8005140" cy="286223"/>
          </a:xfrm>
        </p:spPr>
        <p:txBody>
          <a:bodyPr/>
          <a:lstStyle/>
          <a:p>
            <a:r>
              <a:rPr lang="en-US" dirty="0"/>
              <a:t>Zimbabwe – Continued investment in mobile money agents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521F4B-52E2-1D43-9782-570FD3139B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59422-D1AD-48DD-921E-F509BCA1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5" y="764652"/>
            <a:ext cx="8326829" cy="367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4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55DD60A3-8E27-B544-863B-47E7B01986CD}"/>
              </a:ext>
            </a:extLst>
          </p:cNvPr>
          <p:cNvSpPr>
            <a:spLocks/>
          </p:cNvSpPr>
          <p:nvPr/>
        </p:nvSpPr>
        <p:spPr bwMode="auto">
          <a:xfrm>
            <a:off x="5497922" y="891402"/>
            <a:ext cx="3263967" cy="3548701"/>
          </a:xfrm>
          <a:custGeom>
            <a:avLst/>
            <a:gdLst/>
            <a:ahLst/>
            <a:cxnLst>
              <a:cxn ang="0">
                <a:pos x="199" y="95"/>
              </a:cxn>
              <a:cxn ang="0">
                <a:pos x="182" y="78"/>
              </a:cxn>
              <a:cxn ang="0">
                <a:pos x="172" y="60"/>
              </a:cxn>
              <a:cxn ang="0">
                <a:pos x="148" y="43"/>
              </a:cxn>
              <a:cxn ang="0">
                <a:pos x="135" y="14"/>
              </a:cxn>
              <a:cxn ang="0">
                <a:pos x="121" y="0"/>
              </a:cxn>
              <a:cxn ang="0">
                <a:pos x="105" y="3"/>
              </a:cxn>
              <a:cxn ang="0">
                <a:pos x="87" y="14"/>
              </a:cxn>
              <a:cxn ang="0">
                <a:pos x="74" y="4"/>
              </a:cxn>
              <a:cxn ang="0">
                <a:pos x="47" y="12"/>
              </a:cxn>
              <a:cxn ang="0">
                <a:pos x="24" y="15"/>
              </a:cxn>
              <a:cxn ang="0">
                <a:pos x="24" y="98"/>
              </a:cxn>
              <a:cxn ang="0">
                <a:pos x="0" y="108"/>
              </a:cxn>
              <a:cxn ang="0">
                <a:pos x="0" y="179"/>
              </a:cxn>
              <a:cxn ang="0">
                <a:pos x="11" y="187"/>
              </a:cxn>
              <a:cxn ang="0">
                <a:pos x="19" y="214"/>
              </a:cxn>
              <a:cxn ang="0">
                <a:pos x="14" y="220"/>
              </a:cxn>
              <a:cxn ang="0">
                <a:pos x="18" y="230"/>
              </a:cxn>
              <a:cxn ang="0">
                <a:pos x="43" y="229"/>
              </a:cxn>
              <a:cxn ang="0">
                <a:pos x="65" y="204"/>
              </a:cxn>
              <a:cxn ang="0">
                <a:pos x="82" y="191"/>
              </a:cxn>
              <a:cxn ang="0">
                <a:pos x="110" y="200"/>
              </a:cxn>
              <a:cxn ang="0">
                <a:pos x="133" y="189"/>
              </a:cxn>
              <a:cxn ang="0">
                <a:pos x="143" y="172"/>
              </a:cxn>
              <a:cxn ang="0">
                <a:pos x="163" y="156"/>
              </a:cxn>
              <a:cxn ang="0">
                <a:pos x="173" y="140"/>
              </a:cxn>
              <a:cxn ang="0">
                <a:pos x="193" y="126"/>
              </a:cxn>
              <a:cxn ang="0">
                <a:pos x="208" y="117"/>
              </a:cxn>
              <a:cxn ang="0">
                <a:pos x="216" y="105"/>
              </a:cxn>
              <a:cxn ang="0">
                <a:pos x="216" y="105"/>
              </a:cxn>
              <a:cxn ang="0">
                <a:pos x="199" y="95"/>
              </a:cxn>
            </a:cxnLst>
            <a:rect l="0" t="0" r="r" b="b"/>
            <a:pathLst>
              <a:path w="216" h="235">
                <a:moveTo>
                  <a:pt x="199" y="95"/>
                </a:moveTo>
                <a:cubicBezTo>
                  <a:pt x="192" y="95"/>
                  <a:pt x="182" y="85"/>
                  <a:pt x="182" y="78"/>
                </a:cubicBezTo>
                <a:cubicBezTo>
                  <a:pt x="182" y="71"/>
                  <a:pt x="172" y="65"/>
                  <a:pt x="172" y="60"/>
                </a:cubicBezTo>
                <a:cubicBezTo>
                  <a:pt x="172" y="55"/>
                  <a:pt x="157" y="46"/>
                  <a:pt x="148" y="43"/>
                </a:cubicBezTo>
                <a:cubicBezTo>
                  <a:pt x="140" y="39"/>
                  <a:pt x="138" y="14"/>
                  <a:pt x="135" y="14"/>
                </a:cubicBezTo>
                <a:cubicBezTo>
                  <a:pt x="132" y="14"/>
                  <a:pt x="124" y="6"/>
                  <a:pt x="121" y="0"/>
                </a:cubicBezTo>
                <a:cubicBezTo>
                  <a:pt x="115" y="1"/>
                  <a:pt x="108" y="3"/>
                  <a:pt x="105" y="3"/>
                </a:cubicBezTo>
                <a:cubicBezTo>
                  <a:pt x="97" y="3"/>
                  <a:pt x="90" y="10"/>
                  <a:pt x="87" y="14"/>
                </a:cubicBezTo>
                <a:cubicBezTo>
                  <a:pt x="84" y="17"/>
                  <a:pt x="79" y="7"/>
                  <a:pt x="74" y="4"/>
                </a:cubicBezTo>
                <a:cubicBezTo>
                  <a:pt x="70" y="2"/>
                  <a:pt x="52" y="11"/>
                  <a:pt x="47" y="12"/>
                </a:cubicBezTo>
                <a:cubicBezTo>
                  <a:pt x="42" y="14"/>
                  <a:pt x="24" y="15"/>
                  <a:pt x="24" y="15"/>
                </a:cubicBezTo>
                <a:cubicBezTo>
                  <a:pt x="24" y="15"/>
                  <a:pt x="24" y="89"/>
                  <a:pt x="24" y="98"/>
                </a:cubicBezTo>
                <a:cubicBezTo>
                  <a:pt x="24" y="108"/>
                  <a:pt x="0" y="102"/>
                  <a:pt x="0" y="108"/>
                </a:cubicBezTo>
                <a:cubicBezTo>
                  <a:pt x="0" y="110"/>
                  <a:pt x="0" y="144"/>
                  <a:pt x="0" y="179"/>
                </a:cubicBezTo>
                <a:cubicBezTo>
                  <a:pt x="5" y="181"/>
                  <a:pt x="10" y="184"/>
                  <a:pt x="11" y="187"/>
                </a:cubicBezTo>
                <a:cubicBezTo>
                  <a:pt x="14" y="194"/>
                  <a:pt x="21" y="210"/>
                  <a:pt x="19" y="214"/>
                </a:cubicBezTo>
                <a:cubicBezTo>
                  <a:pt x="18" y="218"/>
                  <a:pt x="14" y="215"/>
                  <a:pt x="14" y="220"/>
                </a:cubicBezTo>
                <a:cubicBezTo>
                  <a:pt x="14" y="224"/>
                  <a:pt x="11" y="230"/>
                  <a:pt x="18" y="230"/>
                </a:cubicBezTo>
                <a:cubicBezTo>
                  <a:pt x="26" y="230"/>
                  <a:pt x="38" y="235"/>
                  <a:pt x="43" y="229"/>
                </a:cubicBezTo>
                <a:cubicBezTo>
                  <a:pt x="48" y="223"/>
                  <a:pt x="64" y="210"/>
                  <a:pt x="65" y="204"/>
                </a:cubicBezTo>
                <a:cubicBezTo>
                  <a:pt x="66" y="197"/>
                  <a:pt x="69" y="183"/>
                  <a:pt x="82" y="191"/>
                </a:cubicBezTo>
                <a:cubicBezTo>
                  <a:pt x="94" y="199"/>
                  <a:pt x="95" y="200"/>
                  <a:pt x="110" y="200"/>
                </a:cubicBezTo>
                <a:cubicBezTo>
                  <a:pt x="126" y="200"/>
                  <a:pt x="130" y="200"/>
                  <a:pt x="133" y="189"/>
                </a:cubicBezTo>
                <a:cubicBezTo>
                  <a:pt x="136" y="179"/>
                  <a:pt x="133" y="172"/>
                  <a:pt x="143" y="172"/>
                </a:cubicBezTo>
                <a:cubicBezTo>
                  <a:pt x="152" y="172"/>
                  <a:pt x="163" y="163"/>
                  <a:pt x="163" y="156"/>
                </a:cubicBezTo>
                <a:cubicBezTo>
                  <a:pt x="163" y="150"/>
                  <a:pt x="168" y="140"/>
                  <a:pt x="173" y="140"/>
                </a:cubicBezTo>
                <a:cubicBezTo>
                  <a:pt x="179" y="140"/>
                  <a:pt x="191" y="133"/>
                  <a:pt x="193" y="126"/>
                </a:cubicBezTo>
                <a:cubicBezTo>
                  <a:pt x="194" y="118"/>
                  <a:pt x="204" y="121"/>
                  <a:pt x="208" y="117"/>
                </a:cubicBezTo>
                <a:cubicBezTo>
                  <a:pt x="210" y="115"/>
                  <a:pt x="213" y="110"/>
                  <a:pt x="216" y="105"/>
                </a:cubicBezTo>
                <a:cubicBezTo>
                  <a:pt x="216" y="105"/>
                  <a:pt x="216" y="105"/>
                  <a:pt x="216" y="105"/>
                </a:cubicBezTo>
                <a:cubicBezTo>
                  <a:pt x="216" y="101"/>
                  <a:pt x="214" y="94"/>
                  <a:pt x="199" y="9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6000"/>
            </a:schemeClr>
          </a:solidFill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sz="216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DA0CE0-9FD5-4BA4-8547-F620A1F5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5" y="411205"/>
            <a:ext cx="3366233" cy="286223"/>
          </a:xfrm>
        </p:spPr>
        <p:txBody>
          <a:bodyPr>
            <a:noAutofit/>
          </a:bodyPr>
          <a:lstStyle/>
          <a:p>
            <a:r>
              <a:rPr lang="en-US" dirty="0"/>
              <a:t>How was this done in Zimbabwe?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 i="1" dirty="0" err="1">
                <a:latin typeface="Poppins" pitchFamily="2" charset="77"/>
                <a:cs typeface="Poppins" pitchFamily="2" charset="77"/>
              </a:rPr>
              <a:t>EcoCash</a:t>
            </a:r>
            <a:r>
              <a:rPr lang="en-US" sz="1600" i="1" dirty="0">
                <a:latin typeface="Poppins" pitchFamily="2" charset="77"/>
                <a:cs typeface="Poppins" pitchFamily="2" charset="77"/>
              </a:rPr>
              <a:t> at the heart of it</a:t>
            </a:r>
          </a:p>
          <a:p>
            <a:endParaRPr lang="en-US" i="1" dirty="0">
              <a:latin typeface="Poppins" pitchFamily="2" charset="77"/>
              <a:cs typeface="Poppins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Poppins" pitchFamily="2" charset="77"/>
                <a:cs typeface="Poppins" pitchFamily="2" charset="77"/>
              </a:rPr>
              <a:t>EcoNet</a:t>
            </a:r>
            <a:r>
              <a:rPr lang="en-US" sz="1400" b="1" dirty="0">
                <a:latin typeface="Poppins" pitchFamily="2" charset="77"/>
                <a:cs typeface="Poppins" pitchFamily="2" charset="77"/>
              </a:rPr>
              <a:t> was determined to move into the mobile money space to diversify its 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itchFamily="2" charset="77"/>
                <a:cs typeface="Poppins" pitchFamily="2" charset="77"/>
              </a:rPr>
              <a:t>It acquired an FSP (Steward Bank) to gain access to payments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Poppins" pitchFamily="2" charset="77"/>
                <a:cs typeface="Poppins" pitchFamily="2" charset="77"/>
              </a:rPr>
              <a:t>EcoNet</a:t>
            </a:r>
            <a:r>
              <a:rPr lang="en-US" sz="1400" b="1" dirty="0">
                <a:latin typeface="Poppins" pitchFamily="2" charset="77"/>
                <a:cs typeface="Poppins" pitchFamily="2" charset="77"/>
              </a:rPr>
              <a:t> rapidly expanded its agent network and footprint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Poppins" pitchFamily="2" charset="77"/>
                <a:cs typeface="Poppins" pitchFamily="2" charset="77"/>
              </a:rPr>
              <a:t>EcoCash</a:t>
            </a:r>
            <a:r>
              <a:rPr lang="en-US" sz="1400" b="1" dirty="0">
                <a:latin typeface="Poppins" pitchFamily="2" charset="77"/>
                <a:cs typeface="Poppins" pitchFamily="2" charset="77"/>
              </a:rPr>
              <a:t> rapidly expanded its value proposition to clients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dirty="0">
              <a:latin typeface="Poppins" pitchFamily="2" charset="77"/>
              <a:cs typeface="Poppins" pitchFamily="2" charset="77"/>
            </a:endParaRPr>
          </a:p>
          <a:p>
            <a:endParaRPr lang="en-ZA" i="1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9154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7664" y="1419704"/>
            <a:ext cx="6005116" cy="213520"/>
          </a:xfrm>
        </p:spPr>
        <p:txBody>
          <a:bodyPr/>
          <a:lstStyle/>
          <a:p>
            <a:r>
              <a:rPr lang="en-US" i="1" dirty="0"/>
              <a:t>What helped?</a:t>
            </a:r>
            <a:endParaRPr lang="en-ZA" i="1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C58376A-6AC8-4A7E-B15E-00864F7C8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664" y="941163"/>
            <a:ext cx="7209076" cy="427040"/>
          </a:xfrm>
        </p:spPr>
        <p:txBody>
          <a:bodyPr/>
          <a:lstStyle/>
          <a:p>
            <a:r>
              <a:rPr lang="en-US" dirty="0"/>
              <a:t>Lessons from this case</a:t>
            </a:r>
            <a:endParaRPr lang="en-Z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DA0CE0-9FD5-4BA4-8547-F620A1F5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663" y="1954306"/>
            <a:ext cx="7111582" cy="2160656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The right mobile money product at the right time, backed by the market power of a major MNO, can achieve deep market penetration.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Mobile money should be seen, managed, and developed as a financial service in its own right.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Keeping operational control throughout the </a:t>
            </a:r>
            <a:r>
              <a:rPr lang="en-US" sz="1600" dirty="0" err="1">
                <a:latin typeface="Poppins" pitchFamily="2" charset="77"/>
                <a:cs typeface="Poppins" pitchFamily="2" charset="77"/>
              </a:rPr>
              <a:t>organisation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, especially of difficult elements such as agency networks, is essential. </a:t>
            </a:r>
          </a:p>
        </p:txBody>
      </p:sp>
    </p:spTree>
    <p:extLst>
      <p:ext uri="{BB962C8B-B14F-4D97-AF65-F5344CB8AC3E}">
        <p14:creationId xmlns:p14="http://schemas.microsoft.com/office/powerpoint/2010/main" val="329239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4938556" cy="286223"/>
          </a:xfrm>
        </p:spPr>
        <p:txBody>
          <a:bodyPr/>
          <a:lstStyle/>
          <a:p>
            <a:r>
              <a:rPr lang="en-US" dirty="0"/>
              <a:t>Eswatini – Mobile money plays an increasing role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6D460A-8696-7C48-93E7-A4B393B948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C7EF5-ECDB-4D3B-91E3-CFD1BAD5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6" y="864870"/>
            <a:ext cx="8353450" cy="39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5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4949706" cy="286223"/>
          </a:xfrm>
        </p:spPr>
        <p:txBody>
          <a:bodyPr/>
          <a:lstStyle/>
          <a:p>
            <a:r>
              <a:rPr lang="en-US" dirty="0"/>
              <a:t>Eswatini – Mobile money plays an increasing role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2F44E4-6F0B-6D41-B91A-A7C10AAAE3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D115E-7CED-4E73-9809-5DA57F357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6" y="895446"/>
            <a:ext cx="8325517" cy="29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EB18D-42CA-49B6-BA97-0750F80DB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Context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63C81-6EEB-4F38-8D1B-18BB29516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Introduction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B97B0-9DD0-41BC-8984-DC97C7D9CD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dirty="0"/>
              <a:t>COVID-19 – Perspectives from consumers, regulators and FSPs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5BC1B-670E-4823-8274-5044D04252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Discussion – What to do from here?</a:t>
            </a:r>
            <a:endParaRPr lang="en-BE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C663EB7-3ADB-1E40-8038-3E8795635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B5F012D-6EAF-FE49-BB53-193D5B39B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4756602-79E3-1449-88B9-55552D7730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50C734-C144-4F2E-80D7-100F169C67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ZA" dirty="0"/>
              <a:t>Mobile – A way to respond to customer needs </a:t>
            </a:r>
            <a:endParaRPr lang="en-B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562F7A-73F4-473E-89E1-8F85F4C1CD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ZA" dirty="0"/>
              <a:t>Discussion – Moving from research to implementation</a:t>
            </a:r>
            <a:endParaRPr lang="en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824814-3844-43F8-8078-409D6CB3D6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ZA" dirty="0"/>
              <a:t>Wrap up &amp; Survey</a:t>
            </a:r>
            <a:endParaRPr lang="en-BE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3A75FF2-25CC-EE48-848E-F46EC26EF9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928C153-1B0E-F341-BA90-738DAD7D46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14700B3-A43A-4940-B248-B8EAE0BA2B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13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5" y="411205"/>
            <a:ext cx="4949707" cy="286223"/>
          </a:xfrm>
        </p:spPr>
        <p:txBody>
          <a:bodyPr/>
          <a:lstStyle/>
          <a:p>
            <a:r>
              <a:rPr lang="en-US" dirty="0"/>
              <a:t>Eswatini – Mobile money plays an increasing role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E34664-A9A3-FA44-92B5-A42D610A41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5F7D9-E669-48C8-AA21-3360CE249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6" y="863519"/>
            <a:ext cx="8321940" cy="40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3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>
            <a:extLst>
              <a:ext uri="{FF2B5EF4-FFF2-40B4-BE49-F238E27FC236}">
                <a16:creationId xmlns:a16="http://schemas.microsoft.com/office/drawing/2014/main" id="{326ED800-D325-2848-AFE9-37C4234E452F}"/>
              </a:ext>
            </a:extLst>
          </p:cNvPr>
          <p:cNvSpPr>
            <a:spLocks/>
          </p:cNvSpPr>
          <p:nvPr/>
        </p:nvSpPr>
        <p:spPr bwMode="auto">
          <a:xfrm>
            <a:off x="5447859" y="786638"/>
            <a:ext cx="3115116" cy="3379104"/>
          </a:xfrm>
          <a:custGeom>
            <a:avLst/>
            <a:gdLst/>
            <a:ahLst/>
            <a:cxnLst>
              <a:cxn ang="0">
                <a:pos x="39" y="6"/>
              </a:cxn>
              <a:cxn ang="0">
                <a:pos x="14" y="16"/>
              </a:cxn>
              <a:cxn ang="0">
                <a:pos x="0" y="38"/>
              </a:cxn>
              <a:cxn ang="0">
                <a:pos x="14" y="58"/>
              </a:cxn>
              <a:cxn ang="0">
                <a:pos x="24" y="59"/>
              </a:cxn>
              <a:cxn ang="0">
                <a:pos x="30" y="46"/>
              </a:cxn>
              <a:cxn ang="0">
                <a:pos x="46" y="42"/>
              </a:cxn>
              <a:cxn ang="0">
                <a:pos x="54" y="25"/>
              </a:cxn>
              <a:cxn ang="0">
                <a:pos x="39" y="6"/>
              </a:cxn>
            </a:cxnLst>
            <a:rect l="0" t="0" r="r" b="b"/>
            <a:pathLst>
              <a:path w="54" h="59">
                <a:moveTo>
                  <a:pt x="39" y="6"/>
                </a:moveTo>
                <a:cubicBezTo>
                  <a:pt x="36" y="0"/>
                  <a:pt x="17" y="10"/>
                  <a:pt x="14" y="16"/>
                </a:cubicBezTo>
                <a:cubicBezTo>
                  <a:pt x="11" y="22"/>
                  <a:pt x="0" y="38"/>
                  <a:pt x="0" y="38"/>
                </a:cubicBezTo>
                <a:cubicBezTo>
                  <a:pt x="14" y="58"/>
                  <a:pt x="14" y="58"/>
                  <a:pt x="1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7" y="52"/>
                  <a:pt x="30" y="46"/>
                </a:cubicBezTo>
                <a:cubicBezTo>
                  <a:pt x="33" y="40"/>
                  <a:pt x="46" y="48"/>
                  <a:pt x="46" y="42"/>
                </a:cubicBezTo>
                <a:cubicBezTo>
                  <a:pt x="46" y="36"/>
                  <a:pt x="54" y="30"/>
                  <a:pt x="54" y="25"/>
                </a:cubicBezTo>
                <a:cubicBezTo>
                  <a:pt x="54" y="19"/>
                  <a:pt x="42" y="12"/>
                  <a:pt x="39" y="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sz="216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DA0CE0-9FD5-4BA4-8547-F620A1F5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was this done in Eswatini?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 i="1" dirty="0">
                <a:latin typeface="Poppins" pitchFamily="2" charset="77"/>
                <a:cs typeface="Poppins" pitchFamily="2" charset="77"/>
              </a:rPr>
              <a:t>MTN </a:t>
            </a:r>
            <a:r>
              <a:rPr lang="en-US" sz="1600" i="1" dirty="0" err="1">
                <a:latin typeface="Poppins" pitchFamily="2" charset="77"/>
                <a:cs typeface="Poppins" pitchFamily="2" charset="77"/>
              </a:rPr>
              <a:t>MoMo</a:t>
            </a:r>
            <a:r>
              <a:rPr lang="en-US" sz="1600" i="1" dirty="0">
                <a:latin typeface="Poppins" pitchFamily="2" charset="77"/>
                <a:cs typeface="Poppins" pitchFamily="2" charset="77"/>
              </a:rPr>
              <a:t> played a key role</a:t>
            </a:r>
          </a:p>
          <a:p>
            <a:endParaRPr lang="en-US" i="1" dirty="0">
              <a:latin typeface="Poppins" pitchFamily="2" charset="77"/>
              <a:cs typeface="Poppins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itchFamily="2" charset="77"/>
                <a:cs typeface="Poppins" pitchFamily="2" charset="77"/>
              </a:rPr>
              <a:t>An effective, ongoing marketing campaign supporting the product.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itchFamily="2" charset="77"/>
                <a:cs typeface="Poppins" pitchFamily="2" charset="77"/>
              </a:rPr>
              <a:t>Low costs for users compared with bank accounts. Users pay only for transactions. There are no ledger or fixed monthly fees.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itchFamily="2" charset="77"/>
                <a:cs typeface="Poppins" pitchFamily="2" charset="77"/>
              </a:rPr>
              <a:t>Vigorous development of the ecosystem in which mobile payments are accepted and used.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itchFamily="2" charset="77"/>
                <a:cs typeface="Poppins" pitchFamily="2" charset="77"/>
              </a:rPr>
              <a:t>Active cooperation with other selected service providers to extend the reach of the product.</a:t>
            </a:r>
            <a:endParaRPr lang="en-US" sz="1200" b="1" dirty="0">
              <a:latin typeface="Poppins" pitchFamily="2" charset="77"/>
              <a:cs typeface="Poppins" pitchFamily="2" charset="77"/>
            </a:endParaRPr>
          </a:p>
          <a:p>
            <a:endParaRPr lang="en-ZA" i="1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92370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7664" y="1419704"/>
            <a:ext cx="6005116" cy="213520"/>
          </a:xfrm>
        </p:spPr>
        <p:txBody>
          <a:bodyPr/>
          <a:lstStyle/>
          <a:p>
            <a:r>
              <a:rPr lang="en-US" i="1" dirty="0"/>
              <a:t>What helped?</a:t>
            </a:r>
            <a:endParaRPr lang="en-ZA" i="1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C58376A-6AC8-4A7E-B15E-00864F7C8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664" y="941163"/>
            <a:ext cx="7209076" cy="427040"/>
          </a:xfrm>
        </p:spPr>
        <p:txBody>
          <a:bodyPr/>
          <a:lstStyle/>
          <a:p>
            <a:r>
              <a:rPr lang="en-US" dirty="0"/>
              <a:t>Lessons from this case</a:t>
            </a:r>
            <a:endParaRPr lang="en-Z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DA0CE0-9FD5-4BA4-8547-F620A1F5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663" y="1954305"/>
            <a:ext cx="7111582" cy="2248031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An MMO will consistently take business from FSPs if unchallenged.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To grow the use of mobile money, an MMO must build a payments ecosystem, and this can be pursued without waiting for the industry or the authorities to act.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Cooperation with other service providers is essential, even when they are direct competitors – to extend reach.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Customer awareness and financial and digital capability are ongoing issues and require constant intervention.</a:t>
            </a:r>
            <a:endParaRPr lang="en-US" sz="14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9076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6">
            <a:extLst>
              <a:ext uri="{FF2B5EF4-FFF2-40B4-BE49-F238E27FC236}">
                <a16:creationId xmlns:a16="http://schemas.microsoft.com/office/drawing/2014/main" id="{23FFC8B0-0D32-D148-9D11-C3B1B3C1AD5E}"/>
              </a:ext>
            </a:extLst>
          </p:cNvPr>
          <p:cNvSpPr>
            <a:spLocks/>
          </p:cNvSpPr>
          <p:nvPr/>
        </p:nvSpPr>
        <p:spPr bwMode="auto">
          <a:xfrm>
            <a:off x="4722411" y="422356"/>
            <a:ext cx="4174828" cy="4170556"/>
          </a:xfrm>
          <a:custGeom>
            <a:avLst/>
            <a:gdLst/>
            <a:ahLst/>
            <a:cxnLst>
              <a:cxn ang="0">
                <a:pos x="246" y="214"/>
              </a:cxn>
              <a:cxn ang="0">
                <a:pos x="237" y="189"/>
              </a:cxn>
              <a:cxn ang="0">
                <a:pos x="235" y="169"/>
              </a:cxn>
              <a:cxn ang="0">
                <a:pos x="239" y="151"/>
              </a:cxn>
              <a:cxn ang="0">
                <a:pos x="226" y="130"/>
              </a:cxn>
              <a:cxn ang="0">
                <a:pos x="237" y="93"/>
              </a:cxn>
              <a:cxn ang="0">
                <a:pos x="196" y="65"/>
              </a:cxn>
              <a:cxn ang="0">
                <a:pos x="197" y="50"/>
              </a:cxn>
              <a:cxn ang="0">
                <a:pos x="106" y="1"/>
              </a:cxn>
              <a:cxn ang="0">
                <a:pos x="94" y="24"/>
              </a:cxn>
              <a:cxn ang="0">
                <a:pos x="96" y="39"/>
              </a:cxn>
              <a:cxn ang="0">
                <a:pos x="56" y="37"/>
              </a:cxn>
              <a:cxn ang="0">
                <a:pos x="56" y="0"/>
              </a:cxn>
              <a:cxn ang="0">
                <a:pos x="36" y="1"/>
              </a:cxn>
              <a:cxn ang="0">
                <a:pos x="25" y="4"/>
              </a:cxn>
              <a:cxn ang="0">
                <a:pos x="29" y="15"/>
              </a:cxn>
              <a:cxn ang="0">
                <a:pos x="32" y="31"/>
              </a:cxn>
              <a:cxn ang="0">
                <a:pos x="23" y="36"/>
              </a:cxn>
              <a:cxn ang="0">
                <a:pos x="24" y="48"/>
              </a:cxn>
              <a:cxn ang="0">
                <a:pos x="30" y="52"/>
              </a:cxn>
              <a:cxn ang="0">
                <a:pos x="10" y="81"/>
              </a:cxn>
              <a:cxn ang="0">
                <a:pos x="0" y="87"/>
              </a:cxn>
              <a:cxn ang="0">
                <a:pos x="14" y="133"/>
              </a:cxn>
              <a:cxn ang="0">
                <a:pos x="27" y="165"/>
              </a:cxn>
              <a:cxn ang="0">
                <a:pos x="33" y="184"/>
              </a:cxn>
              <a:cxn ang="0">
                <a:pos x="20" y="174"/>
              </a:cxn>
              <a:cxn ang="0">
                <a:pos x="18" y="178"/>
              </a:cxn>
              <a:cxn ang="0">
                <a:pos x="17" y="179"/>
              </a:cxn>
              <a:cxn ang="0">
                <a:pos x="35" y="189"/>
              </a:cxn>
              <a:cxn ang="0">
                <a:pos x="57" y="197"/>
              </a:cxn>
              <a:cxn ang="0">
                <a:pos x="88" y="211"/>
              </a:cxn>
              <a:cxn ang="0">
                <a:pos x="90" y="213"/>
              </a:cxn>
              <a:cxn ang="0">
                <a:pos x="106" y="213"/>
              </a:cxn>
              <a:cxn ang="0">
                <a:pos x="110" y="212"/>
              </a:cxn>
              <a:cxn ang="0">
                <a:pos x="127" y="261"/>
              </a:cxn>
              <a:cxn ang="0">
                <a:pos x="141" y="263"/>
              </a:cxn>
              <a:cxn ang="0">
                <a:pos x="155" y="260"/>
              </a:cxn>
              <a:cxn ang="0">
                <a:pos x="163" y="267"/>
              </a:cxn>
              <a:cxn ang="0">
                <a:pos x="184" y="264"/>
              </a:cxn>
              <a:cxn ang="0">
                <a:pos x="198" y="263"/>
              </a:cxn>
              <a:cxn ang="0">
                <a:pos x="206" y="253"/>
              </a:cxn>
              <a:cxn ang="0">
                <a:pos x="220" y="254"/>
              </a:cxn>
              <a:cxn ang="0">
                <a:pos x="238" y="250"/>
              </a:cxn>
              <a:cxn ang="0">
                <a:pos x="263" y="236"/>
              </a:cxn>
              <a:cxn ang="0">
                <a:pos x="246" y="214"/>
              </a:cxn>
            </a:cxnLst>
            <a:rect l="0" t="0" r="r" b="b"/>
            <a:pathLst>
              <a:path w="263" h="267">
                <a:moveTo>
                  <a:pt x="246" y="214"/>
                </a:moveTo>
                <a:cubicBezTo>
                  <a:pt x="246" y="199"/>
                  <a:pt x="237" y="199"/>
                  <a:pt x="237" y="189"/>
                </a:cubicBezTo>
                <a:cubicBezTo>
                  <a:pt x="238" y="179"/>
                  <a:pt x="238" y="170"/>
                  <a:pt x="235" y="169"/>
                </a:cubicBezTo>
                <a:cubicBezTo>
                  <a:pt x="231" y="168"/>
                  <a:pt x="233" y="159"/>
                  <a:pt x="239" y="151"/>
                </a:cubicBezTo>
                <a:cubicBezTo>
                  <a:pt x="245" y="142"/>
                  <a:pt x="229" y="141"/>
                  <a:pt x="226" y="130"/>
                </a:cubicBezTo>
                <a:cubicBezTo>
                  <a:pt x="225" y="126"/>
                  <a:pt x="230" y="110"/>
                  <a:pt x="237" y="93"/>
                </a:cubicBezTo>
                <a:cubicBezTo>
                  <a:pt x="217" y="80"/>
                  <a:pt x="196" y="65"/>
                  <a:pt x="196" y="65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06" y="1"/>
                  <a:pt x="106" y="1"/>
                  <a:pt x="106" y="1"/>
                </a:cubicBezTo>
                <a:cubicBezTo>
                  <a:pt x="105" y="12"/>
                  <a:pt x="101" y="21"/>
                  <a:pt x="94" y="24"/>
                </a:cubicBezTo>
                <a:cubicBezTo>
                  <a:pt x="87" y="27"/>
                  <a:pt x="104" y="37"/>
                  <a:pt x="96" y="39"/>
                </a:cubicBezTo>
                <a:cubicBezTo>
                  <a:pt x="88" y="40"/>
                  <a:pt x="69" y="31"/>
                  <a:pt x="56" y="37"/>
                </a:cubicBezTo>
                <a:cubicBezTo>
                  <a:pt x="48" y="40"/>
                  <a:pt x="49" y="19"/>
                  <a:pt x="5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1" y="3"/>
                  <a:pt x="25" y="4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34" y="25"/>
                  <a:pt x="32" y="31"/>
                </a:cubicBezTo>
                <a:cubicBezTo>
                  <a:pt x="32" y="34"/>
                  <a:pt x="27" y="35"/>
                  <a:pt x="23" y="36"/>
                </a:cubicBezTo>
                <a:cubicBezTo>
                  <a:pt x="24" y="43"/>
                  <a:pt x="24" y="48"/>
                  <a:pt x="24" y="48"/>
                </a:cubicBezTo>
                <a:cubicBezTo>
                  <a:pt x="30" y="52"/>
                  <a:pt x="30" y="52"/>
                  <a:pt x="30" y="52"/>
                </a:cubicBezTo>
                <a:cubicBezTo>
                  <a:pt x="30" y="52"/>
                  <a:pt x="16" y="78"/>
                  <a:pt x="10" y="81"/>
                </a:cubicBezTo>
                <a:cubicBezTo>
                  <a:pt x="8" y="81"/>
                  <a:pt x="4" y="84"/>
                  <a:pt x="0" y="87"/>
                </a:cubicBezTo>
                <a:cubicBezTo>
                  <a:pt x="3" y="105"/>
                  <a:pt x="8" y="127"/>
                  <a:pt x="14" y="133"/>
                </a:cubicBezTo>
                <a:cubicBezTo>
                  <a:pt x="27" y="144"/>
                  <a:pt x="25" y="157"/>
                  <a:pt x="27" y="165"/>
                </a:cubicBezTo>
                <a:cubicBezTo>
                  <a:pt x="30" y="172"/>
                  <a:pt x="41" y="181"/>
                  <a:pt x="33" y="184"/>
                </a:cubicBezTo>
                <a:cubicBezTo>
                  <a:pt x="28" y="186"/>
                  <a:pt x="24" y="181"/>
                  <a:pt x="20" y="174"/>
                </a:cubicBezTo>
                <a:cubicBezTo>
                  <a:pt x="19" y="175"/>
                  <a:pt x="19" y="176"/>
                  <a:pt x="18" y="178"/>
                </a:cubicBezTo>
                <a:cubicBezTo>
                  <a:pt x="18" y="178"/>
                  <a:pt x="18" y="178"/>
                  <a:pt x="17" y="179"/>
                </a:cubicBezTo>
                <a:cubicBezTo>
                  <a:pt x="24" y="184"/>
                  <a:pt x="31" y="189"/>
                  <a:pt x="35" y="189"/>
                </a:cubicBezTo>
                <a:cubicBezTo>
                  <a:pt x="41" y="189"/>
                  <a:pt x="51" y="196"/>
                  <a:pt x="57" y="197"/>
                </a:cubicBezTo>
                <a:cubicBezTo>
                  <a:pt x="63" y="199"/>
                  <a:pt x="85" y="207"/>
                  <a:pt x="88" y="211"/>
                </a:cubicBezTo>
                <a:cubicBezTo>
                  <a:pt x="89" y="212"/>
                  <a:pt x="89" y="212"/>
                  <a:pt x="90" y="213"/>
                </a:cubicBezTo>
                <a:cubicBezTo>
                  <a:pt x="95" y="213"/>
                  <a:pt x="102" y="213"/>
                  <a:pt x="106" y="213"/>
                </a:cubicBezTo>
                <a:cubicBezTo>
                  <a:pt x="107" y="213"/>
                  <a:pt x="108" y="212"/>
                  <a:pt x="110" y="212"/>
                </a:cubicBezTo>
                <a:cubicBezTo>
                  <a:pt x="118" y="212"/>
                  <a:pt x="128" y="243"/>
                  <a:pt x="127" y="261"/>
                </a:cubicBezTo>
                <a:cubicBezTo>
                  <a:pt x="132" y="262"/>
                  <a:pt x="139" y="263"/>
                  <a:pt x="141" y="263"/>
                </a:cubicBezTo>
                <a:cubicBezTo>
                  <a:pt x="144" y="263"/>
                  <a:pt x="149" y="258"/>
                  <a:pt x="155" y="260"/>
                </a:cubicBezTo>
                <a:cubicBezTo>
                  <a:pt x="162" y="262"/>
                  <a:pt x="157" y="267"/>
                  <a:pt x="163" y="267"/>
                </a:cubicBezTo>
                <a:cubicBezTo>
                  <a:pt x="169" y="267"/>
                  <a:pt x="180" y="263"/>
                  <a:pt x="184" y="264"/>
                </a:cubicBezTo>
                <a:cubicBezTo>
                  <a:pt x="187" y="265"/>
                  <a:pt x="198" y="267"/>
                  <a:pt x="198" y="263"/>
                </a:cubicBezTo>
                <a:cubicBezTo>
                  <a:pt x="199" y="258"/>
                  <a:pt x="201" y="252"/>
                  <a:pt x="206" y="253"/>
                </a:cubicBezTo>
                <a:cubicBezTo>
                  <a:pt x="211" y="255"/>
                  <a:pt x="215" y="259"/>
                  <a:pt x="220" y="254"/>
                </a:cubicBezTo>
                <a:cubicBezTo>
                  <a:pt x="226" y="249"/>
                  <a:pt x="236" y="254"/>
                  <a:pt x="238" y="250"/>
                </a:cubicBezTo>
                <a:cubicBezTo>
                  <a:pt x="239" y="248"/>
                  <a:pt x="252" y="241"/>
                  <a:pt x="263" y="236"/>
                </a:cubicBezTo>
                <a:cubicBezTo>
                  <a:pt x="263" y="222"/>
                  <a:pt x="247" y="228"/>
                  <a:pt x="246" y="21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sz="216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DA0CE0-9FD5-4BA4-8547-F620A1F5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Tanzania - Size does (not) matter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 i="1" dirty="0">
                <a:latin typeface="Poppins" pitchFamily="2" charset="77"/>
                <a:cs typeface="Poppins" pitchFamily="2" charset="77"/>
              </a:rPr>
              <a:t>The small can play here, too!</a:t>
            </a:r>
          </a:p>
          <a:p>
            <a:endParaRPr lang="en-US" i="1" dirty="0">
              <a:latin typeface="Poppins" pitchFamily="2" charset="77"/>
              <a:cs typeface="Poppins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itchFamily="2" charset="77"/>
                <a:cs typeface="Poppins" pitchFamily="2" charset="77"/>
              </a:rPr>
              <a:t>Finca in Tanzania created a mobile banking channel called FINCA Mobile. It partnered with the three largest </a:t>
            </a:r>
            <a:r>
              <a:rPr lang="en-US" sz="1400" b="1" dirty="0" err="1">
                <a:latin typeface="Poppins" pitchFamily="2" charset="77"/>
                <a:cs typeface="Poppins" pitchFamily="2" charset="77"/>
              </a:rPr>
              <a:t>telcos</a:t>
            </a:r>
            <a:r>
              <a:rPr lang="en-US" sz="1400" b="1" dirty="0">
                <a:latin typeface="Poppins" pitchFamily="2" charset="77"/>
                <a:cs typeface="Poppins" pitchFamily="2" charset="77"/>
              </a:rPr>
              <a:t> to deliver via their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itchFamily="2" charset="77"/>
                <a:cs typeface="Poppins" pitchFamily="2" charset="77"/>
              </a:rPr>
              <a:t>MNOs became agents – but this came with risks, such as liquidity management.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Poppins" pitchFamily="2" charset="77"/>
                <a:cs typeface="Poppins" pitchFamily="2" charset="77"/>
              </a:rPr>
              <a:t>This let them grow their customer base at a low cost – reducing transaction costs in branches from 1.2 USD to 0.5 USD at a MNO agent</a:t>
            </a:r>
            <a:endParaRPr lang="en-US" sz="1200" b="1" dirty="0">
              <a:latin typeface="Poppins" pitchFamily="2" charset="77"/>
              <a:cs typeface="Poppins" pitchFamily="2" charset="77"/>
            </a:endParaRPr>
          </a:p>
          <a:p>
            <a:endParaRPr lang="en-ZA" i="1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291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7664" y="1419704"/>
            <a:ext cx="6005116" cy="213520"/>
          </a:xfrm>
        </p:spPr>
        <p:txBody>
          <a:bodyPr/>
          <a:lstStyle/>
          <a:p>
            <a:r>
              <a:rPr lang="en-US" i="1" dirty="0"/>
              <a:t>A little to-do list to keep in mind…</a:t>
            </a:r>
            <a:endParaRPr lang="en-ZA" i="1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C58376A-6AC8-4A7E-B15E-00864F7C8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664" y="941163"/>
            <a:ext cx="7209076" cy="427040"/>
          </a:xfrm>
        </p:spPr>
        <p:txBody>
          <a:bodyPr/>
          <a:lstStyle/>
          <a:p>
            <a:r>
              <a:rPr lang="en-US" dirty="0"/>
              <a:t>Guidelines and forward - Lessons</a:t>
            </a:r>
            <a:endParaRPr lang="en-Z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DA0CE0-9FD5-4BA4-8547-F620A1F5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663" y="1775460"/>
            <a:ext cx="7111582" cy="2567940"/>
          </a:xfrm>
        </p:spPr>
        <p:txBody>
          <a:bodyPr>
            <a:normAutofit fontScale="850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Constantly renew understanding of customer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Accompany customers on their journey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Engage regulators as far as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Mobile money is not the only way to go, but mobile can and should play a role in customer interactions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Cooperation with others – including rival FSPs – may be helpful and useful to extend reach and reduce cost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4010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981CB-5024-4BF4-A4AC-BDD1DC729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Panel discussion: Making mobile a reality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3008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7664" y="1419704"/>
            <a:ext cx="6005116" cy="213520"/>
          </a:xfrm>
        </p:spPr>
        <p:txBody>
          <a:bodyPr/>
          <a:lstStyle/>
          <a:p>
            <a:r>
              <a:rPr lang="en-US" i="1" dirty="0"/>
              <a:t>What are your views? </a:t>
            </a:r>
            <a:r>
              <a:rPr lang="en-US" i="1" dirty="0">
                <a:solidFill>
                  <a:srgbClr val="FF0000"/>
                </a:solidFill>
              </a:rPr>
              <a:t>SLIDO Details for French/English </a:t>
            </a:r>
            <a:endParaRPr lang="en-ZA" i="1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C58376A-6AC8-4A7E-B15E-00864F7C8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664" y="941163"/>
            <a:ext cx="7209076" cy="427040"/>
          </a:xfrm>
        </p:spPr>
        <p:txBody>
          <a:bodyPr/>
          <a:lstStyle/>
          <a:p>
            <a:r>
              <a:rPr lang="en-US" dirty="0"/>
              <a:t>Audience engagement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469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2B39A3-F461-9348-9159-A8D9561D24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5" y="411205"/>
            <a:ext cx="4620277" cy="286223"/>
          </a:xfrm>
        </p:spPr>
        <p:txBody>
          <a:bodyPr/>
          <a:lstStyle/>
          <a:p>
            <a:r>
              <a:rPr lang="en-ZA" dirty="0"/>
              <a:t>Reactions from different players in the market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BAEBA-16C6-4469-A22D-307019D5D6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889773"/>
            <a:ext cx="8060358" cy="207749"/>
          </a:xfrm>
        </p:spPr>
        <p:txBody>
          <a:bodyPr/>
          <a:lstStyle/>
          <a:p>
            <a:r>
              <a:rPr lang="en-ZA" sz="1800" i="1" dirty="0"/>
              <a:t>What have been their perspectives?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E8793C-1D89-0E42-950F-933D84F88E10}"/>
              </a:ext>
            </a:extLst>
          </p:cNvPr>
          <p:cNvGrpSpPr/>
          <p:nvPr/>
        </p:nvGrpSpPr>
        <p:grpSpPr>
          <a:xfrm>
            <a:off x="439623" y="2019589"/>
            <a:ext cx="2616599" cy="2667163"/>
            <a:chOff x="502617" y="1840480"/>
            <a:chExt cx="2616599" cy="26671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9F44535-4808-4045-9346-DEDDB7EA00AF}"/>
                </a:ext>
              </a:extLst>
            </p:cNvPr>
            <p:cNvSpPr/>
            <p:nvPr/>
          </p:nvSpPr>
          <p:spPr>
            <a:xfrm>
              <a:off x="502617" y="1840480"/>
              <a:ext cx="2616599" cy="411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>
                  <a:solidFill>
                    <a:sysClr val="windowText" lastClr="000000"/>
                  </a:solidFill>
                  <a:latin typeface="Poppins SemiBold" pitchFamily="2" charset="77"/>
                  <a:cs typeface="Poppins SemiBold" pitchFamily="2" charset="77"/>
                </a:rPr>
                <a:t>Consumers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4E9647-1482-134D-84AC-CC0593DCF420}"/>
                </a:ext>
              </a:extLst>
            </p:cNvPr>
            <p:cNvSpPr/>
            <p:nvPr/>
          </p:nvSpPr>
          <p:spPr>
            <a:xfrm>
              <a:off x="502617" y="2337818"/>
              <a:ext cx="2616599" cy="21698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ZA" sz="1000" dirty="0">
                  <a:latin typeface="Poppins" pitchFamily="2" charset="77"/>
                  <a:cs typeface="Poppins" pitchFamily="2" charset="77"/>
                </a:rPr>
                <a:t>Consumers report an increase in ability to raise emergency funding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ZA" sz="1000" dirty="0">
                  <a:latin typeface="Poppins" pitchFamily="2" charset="77"/>
                  <a:cs typeface="Poppins" pitchFamily="2" charset="77"/>
                </a:rPr>
                <a:t>Informal financial services – particularly informal credit – is playing a dominant important role in coping with the crisis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ZA" sz="1000" dirty="0">
                  <a:latin typeface="Poppins" pitchFamily="2" charset="77"/>
                  <a:cs typeface="Poppins" pitchFamily="2" charset="77"/>
                </a:rPr>
                <a:t>Banks and MFIs are struggling to position themselves in the minds of consumers as partners to the economic fallout and recovery and;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ZA" sz="1000" b="1" dirty="0">
                  <a:latin typeface="Poppins" pitchFamily="2" charset="77"/>
                  <a:cs typeface="Poppins" pitchFamily="2" charset="77"/>
                </a:rPr>
                <a:t>Early on, consumers went digital across the board where it was reasonable and affordable to do so. </a:t>
              </a:r>
              <a:endParaRPr lang="en-US" sz="1000" dirty="0">
                <a:latin typeface="Poppins" pitchFamily="2" charset="77"/>
                <a:cs typeface="Poppins" pitchFamily="2" charset="77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FEEE64-A457-9542-B78A-5B7CAC0022A9}"/>
              </a:ext>
            </a:extLst>
          </p:cNvPr>
          <p:cNvGrpSpPr/>
          <p:nvPr/>
        </p:nvGrpSpPr>
        <p:grpSpPr>
          <a:xfrm>
            <a:off x="3148639" y="2019589"/>
            <a:ext cx="2531141" cy="2205498"/>
            <a:chOff x="3211633" y="1840480"/>
            <a:chExt cx="2531141" cy="22054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7EC0CE-2455-ED45-837D-998EA03A38D6}"/>
                </a:ext>
              </a:extLst>
            </p:cNvPr>
            <p:cNvSpPr/>
            <p:nvPr/>
          </p:nvSpPr>
          <p:spPr>
            <a:xfrm>
              <a:off x="3211634" y="1840480"/>
              <a:ext cx="2531140" cy="411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ysClr val="windowText" lastClr="000000"/>
                  </a:solidFill>
                  <a:latin typeface="Poppins SemiBold" pitchFamily="2" charset="77"/>
                  <a:cs typeface="Poppins SemiBold" pitchFamily="2" charset="77"/>
                </a:rPr>
                <a:t>FSPs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C256B9-3F93-8041-ACE9-EF96E6A2CE4C}"/>
                </a:ext>
              </a:extLst>
            </p:cNvPr>
            <p:cNvSpPr/>
            <p:nvPr/>
          </p:nvSpPr>
          <p:spPr>
            <a:xfrm>
              <a:off x="3211633" y="2337818"/>
              <a:ext cx="2531139" cy="17081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Poppins" pitchFamily="2" charset="77"/>
                  <a:cs typeface="Poppins" pitchFamily="2" charset="77"/>
                </a:rPr>
                <a:t>Reported an increase in NPLs – a challenge for lenders</a:t>
              </a:r>
              <a:endParaRPr lang="en-ZA" sz="1000" dirty="0">
                <a:latin typeface="Poppins" pitchFamily="2" charset="77"/>
                <a:cs typeface="Poppins" pitchFamily="2" charset="77"/>
              </a:endParaRP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ZA" sz="1000" dirty="0">
                  <a:latin typeface="Poppins" pitchFamily="2" charset="77"/>
                  <a:cs typeface="Poppins" pitchFamily="2" charset="77"/>
                </a:rPr>
                <a:t>Credit model “assumptions” no longer held – we needed to apply emergency brakes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Poppins" pitchFamily="2" charset="77"/>
                  <a:cs typeface="Poppins" pitchFamily="2" charset="77"/>
                </a:rPr>
                <a:t>Deposits being withdrawn – not </a:t>
              </a:r>
              <a:r>
                <a:rPr lang="en-US" sz="1000" dirty="0" err="1">
                  <a:latin typeface="Poppins" pitchFamily="2" charset="77"/>
                  <a:cs typeface="Poppins" pitchFamily="2" charset="77"/>
                </a:rPr>
                <a:t>en</a:t>
              </a:r>
              <a:r>
                <a:rPr lang="en-US" sz="1000" dirty="0">
                  <a:latin typeface="Poppins" pitchFamily="2" charset="77"/>
                  <a:cs typeface="Poppins" pitchFamily="2" charset="77"/>
                </a:rPr>
                <a:t> masse, but at some institutions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000" b="1" dirty="0">
                  <a:latin typeface="Poppins" pitchFamily="2" charset="77"/>
                  <a:cs typeface="Poppins" pitchFamily="2" charset="77"/>
                </a:rPr>
                <a:t>Support for digital engagements surged (for those who could)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4876BD-3C2B-C646-8946-461A78B8DAC3}"/>
              </a:ext>
            </a:extLst>
          </p:cNvPr>
          <p:cNvGrpSpPr/>
          <p:nvPr/>
        </p:nvGrpSpPr>
        <p:grpSpPr>
          <a:xfrm>
            <a:off x="5772199" y="2019589"/>
            <a:ext cx="2531140" cy="1666889"/>
            <a:chOff x="5835193" y="1840480"/>
            <a:chExt cx="2531140" cy="16668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9FD05D-A326-3141-A3D0-784816C6E21A}"/>
                </a:ext>
              </a:extLst>
            </p:cNvPr>
            <p:cNvSpPr/>
            <p:nvPr/>
          </p:nvSpPr>
          <p:spPr>
            <a:xfrm>
              <a:off x="5835193" y="1840480"/>
              <a:ext cx="2531140" cy="411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ysClr val="windowText" lastClr="000000"/>
                  </a:solidFill>
                  <a:latin typeface="Poppins SemiBold" pitchFamily="2" charset="77"/>
                  <a:cs typeface="Poppins SemiBold" pitchFamily="2" charset="77"/>
                </a:rPr>
                <a:t>Regulators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B4CAFD-8399-9846-9827-1469CE6B4E48}"/>
                </a:ext>
              </a:extLst>
            </p:cNvPr>
            <p:cNvSpPr/>
            <p:nvPr/>
          </p:nvSpPr>
          <p:spPr>
            <a:xfrm>
              <a:off x="5835193" y="2337818"/>
              <a:ext cx="2531138" cy="11695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Poppins" pitchFamily="2" charset="77"/>
                  <a:cs typeface="Poppins" pitchFamily="2" charset="77"/>
                </a:rPr>
                <a:t>Emergency interventions for credit to shore up banks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Poppins" pitchFamily="2" charset="77"/>
                  <a:cs typeface="Poppins" pitchFamily="2" charset="77"/>
                </a:rPr>
                <a:t>Allowing “outside of the rules” play for credit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000" b="1" dirty="0">
                  <a:latin typeface="Poppins" pitchFamily="2" charset="77"/>
                  <a:cs typeface="Poppins" pitchFamily="2" charset="77"/>
                </a:rPr>
                <a:t>Facilitated mobile and digital channels</a:t>
              </a:r>
              <a:r>
                <a:rPr lang="en-ZA" sz="1000" i="1" dirty="0">
                  <a:latin typeface="Poppins" pitchFamily="2" charset="77"/>
                  <a:cs typeface="Poppins" pitchFamily="2" charset="77"/>
                </a:rPr>
                <a:t> </a:t>
              </a:r>
              <a:endParaRPr lang="en-BE" sz="1000" i="1" dirty="0">
                <a:latin typeface="Poppins" pitchFamily="2" charset="77"/>
                <a:cs typeface="Poppins" pitchFamily="2" charset="77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2A98F3-9A57-9C40-A7E9-E48D6A074A7A}"/>
              </a:ext>
            </a:extLst>
          </p:cNvPr>
          <p:cNvGrpSpPr/>
          <p:nvPr/>
        </p:nvGrpSpPr>
        <p:grpSpPr>
          <a:xfrm>
            <a:off x="1342305" y="1161594"/>
            <a:ext cx="801191" cy="801191"/>
            <a:chOff x="1342305" y="1231391"/>
            <a:chExt cx="942680" cy="94268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7D4B7C4-C7DF-444E-8B45-160C74CB4639}"/>
                </a:ext>
              </a:extLst>
            </p:cNvPr>
            <p:cNvSpPr/>
            <p:nvPr/>
          </p:nvSpPr>
          <p:spPr>
            <a:xfrm>
              <a:off x="1342305" y="1231391"/>
              <a:ext cx="942680" cy="9426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177611BC-BBC0-1E4B-89C3-E85E19FA4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8063" t="25491" r="26040" b="29094"/>
            <a:stretch/>
          </p:blipFill>
          <p:spPr>
            <a:xfrm>
              <a:off x="1520545" y="1360109"/>
              <a:ext cx="622951" cy="616413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309553-E866-E94D-A19C-65852E9B760C}"/>
              </a:ext>
            </a:extLst>
          </p:cNvPr>
          <p:cNvGrpSpPr/>
          <p:nvPr/>
        </p:nvGrpSpPr>
        <p:grpSpPr>
          <a:xfrm>
            <a:off x="4028944" y="1161594"/>
            <a:ext cx="801191" cy="801191"/>
            <a:chOff x="4028944" y="1161594"/>
            <a:chExt cx="801191" cy="80119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8423AEC-C65A-244C-A3D5-019B80ECE324}"/>
                </a:ext>
              </a:extLst>
            </p:cNvPr>
            <p:cNvSpPr/>
            <p:nvPr/>
          </p:nvSpPr>
          <p:spPr>
            <a:xfrm>
              <a:off x="4028944" y="1161594"/>
              <a:ext cx="801191" cy="80119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BB694B69-6082-714C-A0E9-9C92C8339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5019" t="25649" r="22803" b="28935"/>
            <a:stretch/>
          </p:blipFill>
          <p:spPr>
            <a:xfrm>
              <a:off x="4126164" y="1245153"/>
              <a:ext cx="631591" cy="54973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197AB2-37FD-B94A-829F-23D3EB01CEB9}"/>
              </a:ext>
            </a:extLst>
          </p:cNvPr>
          <p:cNvGrpSpPr/>
          <p:nvPr/>
        </p:nvGrpSpPr>
        <p:grpSpPr>
          <a:xfrm>
            <a:off x="6715583" y="1161594"/>
            <a:ext cx="801191" cy="801191"/>
            <a:chOff x="6715583" y="1161594"/>
            <a:chExt cx="801191" cy="80119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7BAA008-4162-8544-B443-660E5F1DB79E}"/>
                </a:ext>
              </a:extLst>
            </p:cNvPr>
            <p:cNvSpPr/>
            <p:nvPr/>
          </p:nvSpPr>
          <p:spPr>
            <a:xfrm>
              <a:off x="6715583" y="1161594"/>
              <a:ext cx="801191" cy="80119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899D2A60-C243-374F-B917-6ACB0D0C9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9463" t="17033" r="8725" b="23453"/>
            <a:stretch/>
          </p:blipFill>
          <p:spPr>
            <a:xfrm>
              <a:off x="6843860" y="1289867"/>
              <a:ext cx="672914" cy="557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138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5" y="411205"/>
            <a:ext cx="8027443" cy="266602"/>
          </a:xfrm>
        </p:spPr>
        <p:txBody>
          <a:bodyPr/>
          <a:lstStyle/>
          <a:p>
            <a:r>
              <a:rPr lang="en-US" sz="1400" dirty="0"/>
              <a:t>Mobile money in Rwanda – When regulators, FSPs and markets want the same thing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1C3E1C-F6C7-2A4F-9176-2D72343310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AB115-14D1-4503-893D-F43D89848E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191005" y="815896"/>
            <a:ext cx="8328154" cy="39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8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981CB-5024-4BF4-A4AC-BDD1DC729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Brief Discussion – COVID19 and where to from here?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3784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2612015" cy="286223"/>
          </a:xfrm>
        </p:spPr>
        <p:txBody>
          <a:bodyPr/>
          <a:lstStyle/>
          <a:p>
            <a:pPr>
              <a:tabLst>
                <a:tab pos="527050" algn="l"/>
              </a:tabLst>
            </a:pPr>
            <a:r>
              <a:rPr lang="en-US" dirty="0"/>
              <a:t>Audience engagement - </a:t>
            </a:r>
            <a:endParaRPr lang="en-ZA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3B17C-29A6-C640-9249-A0D1C9EF9E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2571750"/>
            <a:ext cx="8060358" cy="286223"/>
          </a:xfrm>
        </p:spPr>
        <p:txBody>
          <a:bodyPr/>
          <a:lstStyle/>
          <a:p>
            <a:r>
              <a:rPr lang="en-US" i="1" dirty="0"/>
              <a:t>What are your views? </a:t>
            </a:r>
            <a:r>
              <a:rPr lang="en-US" i="1" dirty="0">
                <a:solidFill>
                  <a:srgbClr val="FF0000"/>
                </a:solidFill>
              </a:rPr>
              <a:t>SLIDO Details for French/English </a:t>
            </a:r>
            <a:endParaRPr lang="en-ZA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4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981CB-5024-4BF4-A4AC-BDD1DC729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Lessons for going mobile in Africa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9451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EB18D-42CA-49B6-BA97-0750F80DB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What will we look at? </a:t>
            </a:r>
            <a:endParaRPr lang="en-BE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63C81-6EEB-4F38-8D1B-18BB29516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Mobile phones for financial services: A diverse landscape 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B97B0-9DD0-41BC-8984-DC97C7D9CD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dirty="0"/>
              <a:t>Zimbabwe – Timing makes a difference 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5BC1B-670E-4823-8274-5044D04252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Eswatini – Going where others will not</a:t>
            </a:r>
            <a:endParaRPr lang="en-BE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6529BB5-E299-2549-979B-00A581EE5A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11B235F-A759-8C4A-BB56-3D5F92E287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7C12EE-A231-E744-BA05-3A17DB862A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50C734-C144-4F2E-80D7-100F169C67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ZA" dirty="0" err="1"/>
              <a:t>enya</a:t>
            </a:r>
            <a:r>
              <a:rPr lang="en-ZA" dirty="0"/>
              <a:t>, Tanzania – Success isn’t only for the big</a:t>
            </a:r>
            <a:endParaRPr lang="en-B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562F7A-73F4-473E-89E1-8F85F4C1CD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ZA" dirty="0"/>
              <a:t>Panel discussion </a:t>
            </a:r>
            <a:endParaRPr lang="en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824814-3844-43F8-8078-409D6CB3D6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ZA" dirty="0"/>
              <a:t>Audience engagement </a:t>
            </a:r>
            <a:endParaRPr lang="en-B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55B875-E5BA-E947-B825-BDD8D2C7A4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1C93D9C-1981-594A-A76C-7A43E20572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F3CD024-8661-A94A-8A88-E2E95E9BC4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DA0CE0-9FD5-4BA4-8547-F620A1F5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4304082" cy="286223"/>
          </a:xfrm>
        </p:spPr>
        <p:txBody>
          <a:bodyPr>
            <a:noAutofit/>
          </a:bodyPr>
          <a:lstStyle/>
          <a:p>
            <a:r>
              <a:rPr lang="en-US" dirty="0"/>
              <a:t>Mobile money in Africa – History in bullets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i="1" dirty="0">
                <a:latin typeface="Poppins Medium" pitchFamily="2" charset="77"/>
                <a:cs typeface="Poppins Medium" pitchFamily="2" charset="77"/>
              </a:rPr>
              <a:t>Where did we come from?</a:t>
            </a:r>
          </a:p>
          <a:p>
            <a:endParaRPr lang="en-US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itchFamily="2" charset="77"/>
                <a:cs typeface="Poppins" pitchFamily="2" charset="77"/>
              </a:rPr>
              <a:t>East Africa was one of the first regions worldwide where mobile money truly grew at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itchFamily="2" charset="77"/>
                <a:cs typeface="Poppins" pitchFamily="2" charset="77"/>
              </a:rPr>
              <a:t>Since then, Southern Africa has seen increased adoption with some success stories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itchFamily="2" charset="77"/>
                <a:cs typeface="Poppins" pitchFamily="2" charset="77"/>
              </a:rPr>
              <a:t>Mobile money is now developing in different markets across the continent – at different rates</a:t>
            </a:r>
          </a:p>
          <a:p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11575682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cale2Save">
      <a:dk1>
        <a:srgbClr val="000000"/>
      </a:dk1>
      <a:lt1>
        <a:srgbClr val="FFFFFF"/>
      </a:lt1>
      <a:dk2>
        <a:srgbClr val="A1A09F"/>
      </a:dk2>
      <a:lt2>
        <a:srgbClr val="E7E6E6"/>
      </a:lt2>
      <a:accent1>
        <a:srgbClr val="FFE22F"/>
      </a:accent1>
      <a:accent2>
        <a:srgbClr val="A1A09F"/>
      </a:accent2>
      <a:accent3>
        <a:srgbClr val="FFE963"/>
      </a:accent3>
      <a:accent4>
        <a:srgbClr val="FFFFFF"/>
      </a:accent4>
      <a:accent5>
        <a:srgbClr val="2E2C2B"/>
      </a:accent5>
      <a:accent6>
        <a:srgbClr val="A1A09F"/>
      </a:accent6>
      <a:hlink>
        <a:srgbClr val="FFE22F"/>
      </a:hlink>
      <a:folHlink>
        <a:srgbClr val="2E2C2B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2C1C50AA29C4983B729AA6CBD8932" ma:contentTypeVersion="28" ma:contentTypeDescription="Create a new document." ma:contentTypeScope="" ma:versionID="9119a43d703f2592c62c984674356e1a">
  <xsd:schema xmlns:xsd="http://www.w3.org/2001/XMLSchema" xmlns:xs="http://www.w3.org/2001/XMLSchema" xmlns:p="http://schemas.microsoft.com/office/2006/metadata/properties" xmlns:ns1="http://schemas.microsoft.com/sharepoint/v3" xmlns:ns2="c729ed0c-25ed-47f2-9298-9821a13b4505" xmlns:ns3="b5248ee5-c835-4ea2-905e-45a95243efce" targetNamespace="http://schemas.microsoft.com/office/2006/metadata/properties" ma:root="true" ma:fieldsID="8faef47033d0eb85688a8b1663ec96ff" ns1:_="" ns2:_="" ns3:_="">
    <xsd:import namespace="http://schemas.microsoft.com/sharepoint/v3"/>
    <xsd:import namespace="c729ed0c-25ed-47f2-9298-9821a13b4505"/>
    <xsd:import namespace="b5248ee5-c835-4ea2-905e-45a95243efc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anager_x0020_Comments_x0020_to_x0020_show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9ed0c-25ed-47f2-9298-9821a13b4505" elementFormDefault="qualified">
    <xsd:import namespace="http://schemas.microsoft.com/office/2006/documentManagement/types"/>
    <xsd:import namespace="http://schemas.microsoft.com/office/infopath/2007/PartnerControls"/>
    <xsd:element name="Manager_x0020_Comments_x0020_to_x0020_show" ma:index="10" nillable="true" ma:displayName="Manager Comments to show" ma:internalName="Manager_x0020_Comments_x0020_to_x0020_show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48ee5-c835-4ea2-905e-45a95243efc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 user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nager_x0020_Comments_x0020_to_x0020_show xmlns="c729ed0c-25ed-47f2-9298-9821a13b450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58A273-6F21-44F3-ADF1-4E4D804247B6}"/>
</file>

<file path=customXml/itemProps2.xml><?xml version="1.0" encoding="utf-8"?>
<ds:datastoreItem xmlns:ds="http://schemas.openxmlformats.org/officeDocument/2006/customXml" ds:itemID="{8CE1F0DE-1A73-4336-90A7-3C9622915C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427D33-C592-4955-8550-251CEE803F82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28ac9d4c-8ad7-447e-a617-54ae4ee136cb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13568</TotalTime>
  <Words>915</Words>
  <Application>Microsoft Office PowerPoint</Application>
  <PresentationFormat>On-screen Show (16:9)</PresentationFormat>
  <Paragraphs>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Poppins</vt:lpstr>
      <vt:lpstr>Poppins Medium</vt:lpstr>
      <vt:lpstr>Poppins SemiBold</vt:lpstr>
      <vt:lpstr>Work Sans</vt:lpstr>
      <vt:lpstr>Kantoorthema</vt:lpstr>
      <vt:lpstr>Scale2Save Webinar Series State of Savings and Retail Banking in Africa Case Studies</vt:lpstr>
      <vt:lpstr>PowerPoint Presentation</vt:lpstr>
      <vt:lpstr>PowerPoint Presentation</vt:lpstr>
      <vt:lpstr>PowerPoint Presentation</vt:lpstr>
      <vt:lpstr>Brief Discussion – COVID19 and where to from here?</vt:lpstr>
      <vt:lpstr>PowerPoint Presentation</vt:lpstr>
      <vt:lpstr>Lessons for going mobile in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message: Country context matters!</vt:lpstr>
      <vt:lpstr>PowerPoint Presentation</vt:lpstr>
      <vt:lpstr>PowerPoint Presentation</vt:lpstr>
      <vt:lpstr>PowerPoint Presentation</vt:lpstr>
      <vt:lpstr>Lessons from this case</vt:lpstr>
      <vt:lpstr>PowerPoint Presentation</vt:lpstr>
      <vt:lpstr>PowerPoint Presentation</vt:lpstr>
      <vt:lpstr>PowerPoint Presentation</vt:lpstr>
      <vt:lpstr>PowerPoint Presentation</vt:lpstr>
      <vt:lpstr>Lessons from this case</vt:lpstr>
      <vt:lpstr>PowerPoint Presentation</vt:lpstr>
      <vt:lpstr>Guidelines and forward - Lessons</vt:lpstr>
      <vt:lpstr>Panel discussion: Making mobile a reality</vt:lpstr>
      <vt:lpstr>Audience engagement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Scale2Save Webinar Series 30 March Presentation - English</dc:title>
  <dc:creator>Microsoft Office User</dc:creator>
  <cp:keywords/>
  <cp:lastModifiedBy>Sean Brish</cp:lastModifiedBy>
  <cp:revision>172</cp:revision>
  <dcterms:created xsi:type="dcterms:W3CDTF">2018-10-24T09:07:40Z</dcterms:created>
  <dcterms:modified xsi:type="dcterms:W3CDTF">2021-03-31T07:37:08Z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0x0101008992C1C50AA29C4983B729AA6CBD8932</vt:lpwstr>
  </property>
  <property fmtid="{D5CDD505-2E9C-101B-9397-08002B2CF9AE}" pid="3" name="d6de29b5d2fe47ee8d933dbeff8671b5">
    <vt:lpwstr/>
  </property>
  <property fmtid="{D5CDD505-2E9C-101B-9397-08002B2CF9AE}" pid="4" name="TaxCatchAll">
    <vt:lpwstr/>
  </property>
</Properties>
</file>